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20"/>
  </p:notesMasterIdLst>
  <p:sldIdLst>
    <p:sldId id="256" r:id="rId2"/>
    <p:sldId id="307" r:id="rId3"/>
    <p:sldId id="257" r:id="rId4"/>
    <p:sldId id="293" r:id="rId5"/>
    <p:sldId id="294" r:id="rId6"/>
    <p:sldId id="285" r:id="rId7"/>
    <p:sldId id="298" r:id="rId8"/>
    <p:sldId id="305" r:id="rId9"/>
    <p:sldId id="301" r:id="rId10"/>
    <p:sldId id="303" r:id="rId11"/>
    <p:sldId id="287" r:id="rId12"/>
    <p:sldId id="289" r:id="rId13"/>
    <p:sldId id="297" r:id="rId14"/>
    <p:sldId id="300" r:id="rId15"/>
    <p:sldId id="306" r:id="rId16"/>
    <p:sldId id="308" r:id="rId17"/>
    <p:sldId id="309" r:id="rId18"/>
    <p:sldId id="311" r:id="rId19"/>
  </p:sldIdLst>
  <p:sldSz cx="12192000" cy="6858000"/>
  <p:notesSz cx="6858000" cy="9144000"/>
  <p:defaultTextStyle>
    <a:defPPr>
      <a:defRPr lang="en-K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74"/>
    <p:restoredTop sz="63198"/>
  </p:normalViewPr>
  <p:slideViewPr>
    <p:cSldViewPr snapToGrid="0">
      <p:cViewPr varScale="1">
        <p:scale>
          <a:sx n="38" d="100"/>
          <a:sy n="38" d="100"/>
        </p:scale>
        <p:origin x="1920" y="184"/>
      </p:cViewPr>
      <p:guideLst/>
    </p:cSldViewPr>
  </p:slideViewPr>
  <p:notesTextViewPr>
    <p:cViewPr>
      <p:scale>
        <a:sx n="1" d="1"/>
        <a:sy n="1" d="1"/>
      </p:scale>
      <p:origin x="0" y="0"/>
    </p:cViewPr>
  </p:notesTextViewPr>
  <p:sorterViewPr>
    <p:cViewPr>
      <p:scale>
        <a:sx n="116" d="100"/>
        <a:sy n="11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ECA035-CF4E-A740-AA6F-39B2A13CA7F4}" type="datetimeFigureOut">
              <a:rPr lang="en-US" smtClean="0"/>
              <a:t>7/31/24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012FF4-E03C-9C4C-9332-BB23FF8D15D3}" type="slidenum">
              <a:rPr lang="en-US" smtClean="0"/>
              <a:t>‹#›</a:t>
            </a:fld>
            <a:endParaRPr lang="en-US"/>
          </a:p>
        </p:txBody>
      </p:sp>
    </p:spTree>
    <p:extLst>
      <p:ext uri="{BB962C8B-B14F-4D97-AF65-F5344CB8AC3E}">
        <p14:creationId xmlns:p14="http://schemas.microsoft.com/office/powerpoint/2010/main" val="2619967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askpcos.org/"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askearlymenopause.org/"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helancet.com/journals/langlo/article/PIIS2214-109X(21)00566-0/fulltex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Bula Vinaka, thank you for the introductions and the invitation to participate in this conference. </a:t>
            </a:r>
          </a:p>
          <a:p>
            <a:r>
              <a:rPr lang="en-US" dirty="0"/>
              <a:t>I have no disclosures to make.</a:t>
            </a:r>
          </a:p>
          <a:p>
            <a:r>
              <a:rPr lang="en-US" dirty="0"/>
              <a:t>My apologies for rearranging the title of this talk, but I will keep to my 10minute time allocation.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was necessary to demonstrate that women’s health needs are a continuum across her lifespan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acknowledge that the audience is a mix of medical professionals and philanthropists, so the content is light on the science and pathophysiology of O&amp;G and more about how we can maximize our networks for the betterment of women’s health in Fiji and the Pacific.</a:t>
            </a:r>
          </a:p>
        </p:txBody>
      </p:sp>
      <p:sp>
        <p:nvSpPr>
          <p:cNvPr id="4" name="Slide Number Placeholder 3"/>
          <p:cNvSpPr>
            <a:spLocks noGrp="1"/>
          </p:cNvSpPr>
          <p:nvPr>
            <p:ph type="sldNum" sz="quarter" idx="5"/>
          </p:nvPr>
        </p:nvSpPr>
        <p:spPr/>
        <p:txBody>
          <a:bodyPr/>
          <a:lstStyle/>
          <a:p>
            <a:fld id="{B6012FF4-E03C-9C4C-9332-BB23FF8D15D3}" type="slidenum">
              <a:rPr lang="en-US" smtClean="0"/>
              <a:t>0</a:t>
            </a:fld>
            <a:endParaRPr lang="en-US"/>
          </a:p>
        </p:txBody>
      </p:sp>
    </p:spTree>
    <p:extLst>
      <p:ext uri="{BB962C8B-B14F-4D97-AF65-F5344CB8AC3E}">
        <p14:creationId xmlns:p14="http://schemas.microsoft.com/office/powerpoint/2010/main" val="162133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u="none" strike="noStrike" dirty="0">
                <a:solidFill>
                  <a:srgbClr val="202124"/>
                </a:solidFill>
                <a:effectLst/>
                <a:highlight>
                  <a:srgbClr val="FFFFFF"/>
                </a:highlight>
                <a:latin typeface="Google Sans"/>
              </a:rPr>
              <a:t>"Three Delays" model proposes that pregnancy-related mortality is overwhelmingly due to delays in making the decision to seek help, accessing help, and receiving help once at the medical facility.</a:t>
            </a:r>
          </a:p>
          <a:p>
            <a:r>
              <a:rPr lang="en-AU" b="0" i="0" u="none" strike="noStrike" dirty="0">
                <a:solidFill>
                  <a:srgbClr val="202124"/>
                </a:solidFill>
                <a:effectLst/>
                <a:highlight>
                  <a:srgbClr val="FFFFFF"/>
                </a:highlight>
                <a:latin typeface="Google Sans"/>
              </a:rPr>
              <a:t>There is a role for technology here with telehealth and telemedicine and the use of these more specific tools listed. </a:t>
            </a:r>
          </a:p>
          <a:p>
            <a:r>
              <a:rPr lang="en-AU" b="0" i="0" u="none" strike="noStrike" dirty="0">
                <a:solidFill>
                  <a:srgbClr val="202124"/>
                </a:solidFill>
                <a:effectLst/>
                <a:highlight>
                  <a:srgbClr val="FFFFFF"/>
                </a:highlight>
                <a:latin typeface="Google Sans"/>
              </a:rPr>
              <a:t>Technology can assist at all three levels of delay.</a:t>
            </a:r>
          </a:p>
          <a:p>
            <a:endParaRPr lang="en-AU" b="0" i="0" u="none" strike="noStrike" dirty="0">
              <a:solidFill>
                <a:srgbClr val="202124"/>
              </a:solidFill>
              <a:effectLst/>
              <a:highlight>
                <a:srgbClr val="FFFFFF"/>
              </a:highlight>
              <a:latin typeface="Google Sans"/>
            </a:endParaRPr>
          </a:p>
          <a:p>
            <a:endParaRPr lang="en-AU" b="0" i="0" u="none" strike="noStrike" dirty="0">
              <a:solidFill>
                <a:srgbClr val="202124"/>
              </a:solidFill>
              <a:effectLst/>
              <a:highlight>
                <a:srgbClr val="FFFFFF"/>
              </a:highlight>
              <a:latin typeface="Google Sans"/>
            </a:endParaRPr>
          </a:p>
          <a:p>
            <a:endParaRPr lang="en-AU" b="0" i="0" u="none" strike="noStrike" dirty="0">
              <a:solidFill>
                <a:srgbClr val="202124"/>
              </a:solidFill>
              <a:effectLst/>
              <a:highlight>
                <a:srgbClr val="FFFFFF"/>
              </a:highlight>
              <a:latin typeface="Google Sans"/>
            </a:endParaRPr>
          </a:p>
          <a:p>
            <a:endParaRPr lang="en-US" dirty="0"/>
          </a:p>
        </p:txBody>
      </p:sp>
      <p:sp>
        <p:nvSpPr>
          <p:cNvPr id="4" name="Slide Number Placeholder 3"/>
          <p:cNvSpPr>
            <a:spLocks noGrp="1"/>
          </p:cNvSpPr>
          <p:nvPr>
            <p:ph type="sldNum" sz="quarter" idx="5"/>
          </p:nvPr>
        </p:nvSpPr>
        <p:spPr/>
        <p:txBody>
          <a:bodyPr/>
          <a:lstStyle/>
          <a:p>
            <a:fld id="{B6012FF4-E03C-9C4C-9332-BB23FF8D15D3}" type="slidenum">
              <a:rPr lang="en-US" smtClean="0"/>
              <a:t>9</a:t>
            </a:fld>
            <a:endParaRPr lang="en-US"/>
          </a:p>
        </p:txBody>
      </p:sp>
    </p:spTree>
    <p:extLst>
      <p:ext uri="{BB962C8B-B14F-4D97-AF65-F5344CB8AC3E}">
        <p14:creationId xmlns:p14="http://schemas.microsoft.com/office/powerpoint/2010/main" val="3063447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offers examples of tech support in the way of Apps used to support maternal health and well being.</a:t>
            </a:r>
          </a:p>
          <a:p>
            <a:r>
              <a:rPr lang="en-US" dirty="0"/>
              <a:t>Technological advancements have significantly reduced maternal mortality rates in Bangladesh, with improved prenatal care and child nutrition as key indicators. </a:t>
            </a:r>
          </a:p>
          <a:p>
            <a:r>
              <a:rPr lang="en-US" dirty="0"/>
              <a:t>A notable effort is the 'Solving Referral Challenges for Urban Poor to Access Emergency Obstetric and Newborn Care' project, funded by UNFPA and uses the 'Ma Jaan' app to connect pregnant women in emergencies to nearby hospitals.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COPE – Centre of Perinatal excellence – Australian based company, providing support for the emotional challenges of becoming a parent</a:t>
            </a:r>
          </a:p>
          <a:p>
            <a:endParaRPr lang="en-US" dirty="0"/>
          </a:p>
        </p:txBody>
      </p:sp>
      <p:sp>
        <p:nvSpPr>
          <p:cNvPr id="4" name="Slide Number Placeholder 3"/>
          <p:cNvSpPr>
            <a:spLocks noGrp="1"/>
          </p:cNvSpPr>
          <p:nvPr>
            <p:ph type="sldNum" sz="quarter" idx="5"/>
          </p:nvPr>
        </p:nvSpPr>
        <p:spPr/>
        <p:txBody>
          <a:bodyPr/>
          <a:lstStyle/>
          <a:p>
            <a:fld id="{B6012FF4-E03C-9C4C-9332-BB23FF8D15D3}" type="slidenum">
              <a:rPr lang="en-US" smtClean="0"/>
              <a:t>10</a:t>
            </a:fld>
            <a:endParaRPr lang="en-US"/>
          </a:p>
        </p:txBody>
      </p:sp>
    </p:spTree>
    <p:extLst>
      <p:ext uri="{BB962C8B-B14F-4D97-AF65-F5344CB8AC3E}">
        <p14:creationId xmlns:p14="http://schemas.microsoft.com/office/powerpoint/2010/main" val="68413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further examples of current technological models available to support reproductive health</a:t>
            </a:r>
          </a:p>
        </p:txBody>
      </p:sp>
      <p:sp>
        <p:nvSpPr>
          <p:cNvPr id="4" name="Slide Number Placeholder 3"/>
          <p:cNvSpPr>
            <a:spLocks noGrp="1"/>
          </p:cNvSpPr>
          <p:nvPr>
            <p:ph type="sldNum" sz="quarter" idx="5"/>
          </p:nvPr>
        </p:nvSpPr>
        <p:spPr/>
        <p:txBody>
          <a:bodyPr/>
          <a:lstStyle/>
          <a:p>
            <a:fld id="{B6012FF4-E03C-9C4C-9332-BB23FF8D15D3}" type="slidenum">
              <a:rPr lang="en-US" smtClean="0"/>
              <a:t>11</a:t>
            </a:fld>
            <a:endParaRPr lang="en-US"/>
          </a:p>
        </p:txBody>
      </p:sp>
    </p:spTree>
    <p:extLst>
      <p:ext uri="{BB962C8B-B14F-4D97-AF65-F5344CB8AC3E}">
        <p14:creationId xmlns:p14="http://schemas.microsoft.com/office/powerpoint/2010/main" val="1311539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2800" b="0" i="0" u="none" strike="noStrike" dirty="0">
                <a:solidFill>
                  <a:srgbClr val="3C4245"/>
                </a:solidFill>
                <a:effectLst/>
                <a:latin typeface="Noto Sans" panose="020B0502040504020204" pitchFamily="34" charset="0"/>
              </a:rPr>
              <a:t>PCOS a significant public health problem and is one of the commonest hormonal disturbances affecting women of reproductive age. </a:t>
            </a:r>
          </a:p>
          <a:p>
            <a:pPr algn="l"/>
            <a:r>
              <a:rPr lang="en-AU" sz="2800" b="0" i="0" u="none" strike="noStrike" dirty="0">
                <a:solidFill>
                  <a:srgbClr val="3C4245"/>
                </a:solidFill>
                <a:effectLst/>
                <a:latin typeface="Noto Sans" panose="020B0502040504020204" pitchFamily="34" charset="0"/>
              </a:rPr>
              <a:t>The condition affects an estimated 8–13% of women of reproductive age, and up to 70% of cases are undiagnosed. </a:t>
            </a:r>
          </a:p>
          <a:p>
            <a:pPr algn="l"/>
            <a:r>
              <a:rPr lang="en-AU" sz="2800" b="0" i="0" u="none" strike="noStrike" dirty="0">
                <a:solidFill>
                  <a:srgbClr val="3C4245"/>
                </a:solidFill>
                <a:effectLst/>
                <a:latin typeface="Noto Sans" panose="020B0502040504020204" pitchFamily="34" charset="0"/>
              </a:rPr>
              <a:t>The biological and psychological effects of PCOS, particularly those related to obesity, body image and infertility, can lead to mental health challenges and social stigma</a:t>
            </a:r>
          </a:p>
          <a:p>
            <a:pPr algn="l"/>
            <a:r>
              <a:rPr lang="en-AU" sz="2800" b="0" i="0" u="none" strike="noStrike" dirty="0">
                <a:solidFill>
                  <a:srgbClr val="3C4245"/>
                </a:solidFill>
                <a:effectLst/>
                <a:latin typeface="Noto Sans" panose="020B0502040504020204" pitchFamily="34" charset="0"/>
              </a:rPr>
              <a:t>PCOS can cause hormonal imbalances, irregular periods, excess androgen levels and cysts in the ovaries. </a:t>
            </a:r>
          </a:p>
          <a:p>
            <a:pPr algn="l"/>
            <a:r>
              <a:rPr lang="en-AU" sz="2800" b="0" i="0" u="none" strike="noStrike" dirty="0">
                <a:solidFill>
                  <a:srgbClr val="3C4245"/>
                </a:solidFill>
                <a:effectLst/>
                <a:latin typeface="Noto Sans" panose="020B0502040504020204" pitchFamily="34" charset="0"/>
              </a:rPr>
              <a:t>Irregular periods, usually with a lack of ovulation, can make it difficult to become pregnant. PCOS is a leading cause of infertility.</a:t>
            </a:r>
          </a:p>
          <a:p>
            <a:pPr algn="l"/>
            <a:r>
              <a:rPr lang="en-AU" sz="2800" b="0" i="0" u="none" strike="noStrike" dirty="0">
                <a:solidFill>
                  <a:srgbClr val="3C4245"/>
                </a:solidFill>
                <a:effectLst/>
                <a:latin typeface="Noto Sans" panose="020B0502040504020204" pitchFamily="34" charset="0"/>
              </a:rPr>
              <a:t>It is a chronic condition and cannot be cured. However, some symptoms can be improved through lifestyle changes, medications and fertility treatments. </a:t>
            </a:r>
          </a:p>
          <a:p>
            <a:pPr algn="l"/>
            <a:r>
              <a:rPr lang="en-AU" sz="2800" b="0" i="0" u="none" strike="noStrike" dirty="0">
                <a:solidFill>
                  <a:srgbClr val="3C4245"/>
                </a:solidFill>
                <a:effectLst/>
                <a:latin typeface="Noto Sans" panose="020B0502040504020204" pitchFamily="34" charset="0"/>
              </a:rPr>
              <a:t>The cause of PCOS is unknown but women with a family history or type 2 diabetes are at higher risk.</a:t>
            </a:r>
          </a:p>
          <a:p>
            <a:endParaRPr lang="en-AU" sz="1800" b="1" dirty="0">
              <a:effectLst/>
              <a:latin typeface="Raleway" pitchFamily="2" charset="77"/>
            </a:endParaRPr>
          </a:p>
          <a:p>
            <a:r>
              <a:rPr lang="en-AU" sz="2800" b="0" i="0" u="none" strike="noStrike" dirty="0">
                <a:solidFill>
                  <a:srgbClr val="505050"/>
                </a:solidFill>
                <a:effectLst/>
                <a:highlight>
                  <a:srgbClr val="FFFFFF"/>
                </a:highlight>
                <a:latin typeface="Arial" panose="020B0604020202020204" pitchFamily="34" charset="0"/>
              </a:rPr>
              <a:t>Established in 2011, The Monash Centre for Health Research and Implementation (MCHRI) </a:t>
            </a:r>
            <a:r>
              <a:rPr lang="en-AU" sz="4000" b="0" i="0" u="none" strike="noStrike" dirty="0">
                <a:solidFill>
                  <a:srgbClr val="505050"/>
                </a:solidFill>
                <a:effectLst/>
                <a:highlight>
                  <a:srgbClr val="FFFFFF"/>
                </a:highlight>
                <a:latin typeface="Arial" panose="020B0604020202020204" pitchFamily="34" charset="0"/>
              </a:rPr>
              <a:t>are leaders in PCOS and early menopause research.   </a:t>
            </a:r>
          </a:p>
          <a:p>
            <a:r>
              <a:rPr lang="en-AU" sz="4000" b="0" i="0" u="none" strike="noStrike" dirty="0">
                <a:solidFill>
                  <a:srgbClr val="505050"/>
                </a:solidFill>
                <a:effectLst/>
                <a:highlight>
                  <a:srgbClr val="FFFFFF"/>
                </a:highlight>
                <a:latin typeface="Arial" panose="020B0604020202020204" pitchFamily="34" charset="0"/>
              </a:rPr>
              <a:t>They have updated PCOS guidelines and created resources that are being used in 193 countries</a:t>
            </a:r>
          </a:p>
          <a:p>
            <a:r>
              <a:rPr lang="en-AU" sz="4000" b="0" i="0" u="none" strike="noStrike" dirty="0">
                <a:solidFill>
                  <a:srgbClr val="505050"/>
                </a:solidFill>
                <a:effectLst/>
                <a:highlight>
                  <a:srgbClr val="FFFFFF"/>
                </a:highlight>
                <a:latin typeface="Arial" panose="020B0604020202020204" pitchFamily="34" charset="0"/>
              </a:rPr>
              <a:t>They have developed the </a:t>
            </a:r>
            <a:r>
              <a:rPr lang="en-AU" sz="4000" b="0" i="0" u="sng" dirty="0">
                <a:solidFill>
                  <a:srgbClr val="006DAE"/>
                </a:solidFill>
                <a:effectLst/>
                <a:latin typeface="Arial" panose="020B0604020202020204" pitchFamily="34" charset="0"/>
                <a:hlinkClick r:id="rId3"/>
              </a:rPr>
              <a:t>Ask PCOS App</a:t>
            </a:r>
            <a:r>
              <a:rPr lang="en-AU" sz="4000" b="0" i="0" u="none" strike="noStrike" dirty="0">
                <a:solidFill>
                  <a:srgbClr val="505050"/>
                </a:solidFill>
                <a:effectLst/>
                <a:highlight>
                  <a:srgbClr val="FFFFFF"/>
                </a:highlight>
                <a:latin typeface="Arial" panose="020B0604020202020204" pitchFamily="34" charset="0"/>
              </a:rPr>
              <a:t> .  The </a:t>
            </a:r>
            <a:r>
              <a:rPr lang="en-AU" sz="4000" b="0" i="0" u="sng" dirty="0">
                <a:solidFill>
                  <a:srgbClr val="006DAE"/>
                </a:solidFill>
                <a:effectLst/>
                <a:latin typeface="Arial" panose="020B0604020202020204" pitchFamily="34" charset="0"/>
                <a:hlinkClick r:id="rId4"/>
              </a:rPr>
              <a:t>Ask Early Menopause App</a:t>
            </a:r>
            <a:r>
              <a:rPr lang="en-AU" sz="4000" b="0" i="0" u="none" strike="noStrike" dirty="0">
                <a:solidFill>
                  <a:srgbClr val="505050"/>
                </a:solidFill>
                <a:effectLst/>
                <a:highlight>
                  <a:srgbClr val="FFFFFF"/>
                </a:highlight>
                <a:latin typeface="Arial" panose="020B0604020202020204" pitchFamily="34" charset="0"/>
              </a:rPr>
              <a:t> was launched this year to help women and health professionals managed early menopause</a:t>
            </a:r>
            <a:endParaRPr lang="en-AU" sz="2800" b="0" i="0" u="none" strike="noStrike" dirty="0">
              <a:solidFill>
                <a:srgbClr val="505050"/>
              </a:solidFill>
              <a:effectLst/>
              <a:highlight>
                <a:srgbClr val="FFFFFF"/>
              </a:highlight>
              <a:latin typeface="Arial" panose="020B0604020202020204" pitchFamily="34" charset="0"/>
            </a:endParaRPr>
          </a:p>
          <a:p>
            <a:endParaRPr lang="en-AU" sz="2800" b="0" i="0" u="none" strike="noStrike" dirty="0">
              <a:solidFill>
                <a:srgbClr val="505050"/>
              </a:solidFill>
              <a:effectLst/>
              <a:highlight>
                <a:srgbClr val="FFFFFF"/>
              </a:highlight>
              <a:latin typeface="Arial" panose="020B0604020202020204" pitchFamily="34" charset="0"/>
            </a:endParaRPr>
          </a:p>
          <a:p>
            <a:endParaRPr lang="en-AU" sz="1800" b="1" dirty="0">
              <a:effectLst/>
              <a:latin typeface="Raleway" pitchFamily="2" charset="77"/>
            </a:endParaRPr>
          </a:p>
          <a:p>
            <a:endParaRPr lang="en-US" dirty="0"/>
          </a:p>
        </p:txBody>
      </p:sp>
      <p:sp>
        <p:nvSpPr>
          <p:cNvPr id="4" name="Slide Number Placeholder 3"/>
          <p:cNvSpPr>
            <a:spLocks noGrp="1"/>
          </p:cNvSpPr>
          <p:nvPr>
            <p:ph type="sldNum" sz="quarter" idx="5"/>
          </p:nvPr>
        </p:nvSpPr>
        <p:spPr/>
        <p:txBody>
          <a:bodyPr/>
          <a:lstStyle/>
          <a:p>
            <a:fld id="{B6012FF4-E03C-9C4C-9332-BB23FF8D15D3}" type="slidenum">
              <a:rPr lang="en-US" smtClean="0"/>
              <a:t>12</a:t>
            </a:fld>
            <a:endParaRPr lang="en-US"/>
          </a:p>
        </p:txBody>
      </p:sp>
    </p:spTree>
    <p:extLst>
      <p:ext uri="{BB962C8B-B14F-4D97-AF65-F5344CB8AC3E}">
        <p14:creationId xmlns:p14="http://schemas.microsoft.com/office/powerpoint/2010/main" val="3714895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u="none" strike="noStrike" dirty="0">
                <a:solidFill>
                  <a:srgbClr val="000000"/>
                </a:solidFill>
                <a:effectLst/>
                <a:highlight>
                  <a:srgbClr val="FFFFFF"/>
                </a:highlight>
                <a:latin typeface="Lato" panose="020F0502020204030203" pitchFamily="34" charset="0"/>
              </a:rPr>
              <a:t>Menopause is, in most cases, a normal and healthy phase of the female life course. </a:t>
            </a:r>
          </a:p>
          <a:p>
            <a:r>
              <a:rPr lang="en-AU" b="0" i="0" u="none" strike="noStrike" dirty="0">
                <a:solidFill>
                  <a:srgbClr val="000000"/>
                </a:solidFill>
                <a:effectLst/>
                <a:highlight>
                  <a:srgbClr val="FFFFFF"/>
                </a:highlight>
                <a:latin typeface="Lato" panose="020F0502020204030203" pitchFamily="34" charset="0"/>
              </a:rPr>
              <a:t>Symptoms of menopause vary in severity; some individuals experience mild symptoms, whereas others have debilitating symptoms.</a:t>
            </a:r>
          </a:p>
          <a:p>
            <a:r>
              <a:rPr lang="en-AU" sz="1200" b="0" dirty="0">
                <a:effectLst/>
                <a:latin typeface="FuturaBT"/>
              </a:rPr>
              <a:t>The diagnosis of menopause is clinical, based on cessation of menstruation for a period of 12 months. </a:t>
            </a:r>
          </a:p>
          <a:p>
            <a:r>
              <a:rPr lang="en-AU" sz="1200" b="0" dirty="0">
                <a:effectLst/>
                <a:latin typeface="FuturaBT"/>
              </a:rPr>
              <a:t>For younger women or if the diagnosis is uncertain, elevated gonadotrophins (FSH) and a low oestradiol on 2 occasions can confirm menopause. AMH is not currently recommended to predict or diagnose menopause. </a:t>
            </a:r>
            <a:endParaRPr lang="en-AU" dirty="0"/>
          </a:p>
          <a:p>
            <a:r>
              <a:rPr lang="en-AU" sz="1200" b="0" dirty="0">
                <a:effectLst/>
                <a:latin typeface="FuturaBT"/>
              </a:rPr>
              <a:t>Most women do not require medical treatment for menopausal symptoms.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effectLst/>
                <a:latin typeface="FuturaBT"/>
              </a:rPr>
              <a:t>Most women (around 80%) experience symptoms at menopause, most commonly hot flushes and/or night sweats and vaginal dryness. These usually do not need medical treatment but around 25% of women have severe and/or prolonged symptoms that may require medical intervention. For those who request treatment, drug free, non-hormonal and hormonal treatments are available. </a:t>
            </a:r>
            <a:endParaRPr lang="en-AU" dirty="0"/>
          </a:p>
          <a:p>
            <a:endParaRPr lang="en-AU" dirty="0"/>
          </a:p>
          <a:p>
            <a:endParaRPr lang="en-US" dirty="0"/>
          </a:p>
        </p:txBody>
      </p:sp>
      <p:sp>
        <p:nvSpPr>
          <p:cNvPr id="4" name="Slide Number Placeholder 3"/>
          <p:cNvSpPr>
            <a:spLocks noGrp="1"/>
          </p:cNvSpPr>
          <p:nvPr>
            <p:ph type="sldNum" sz="quarter" idx="5"/>
          </p:nvPr>
        </p:nvSpPr>
        <p:spPr/>
        <p:txBody>
          <a:bodyPr/>
          <a:lstStyle/>
          <a:p>
            <a:fld id="{B6012FF4-E03C-9C4C-9332-BB23FF8D15D3}" type="slidenum">
              <a:rPr lang="en-US" smtClean="0"/>
              <a:t>13</a:t>
            </a:fld>
            <a:endParaRPr lang="en-US"/>
          </a:p>
        </p:txBody>
      </p:sp>
    </p:spTree>
    <p:extLst>
      <p:ext uri="{BB962C8B-B14F-4D97-AF65-F5344CB8AC3E}">
        <p14:creationId xmlns:p14="http://schemas.microsoft.com/office/powerpoint/2010/main" val="4130271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emerging technologies and treatments in </a:t>
            </a:r>
            <a:r>
              <a:rPr lang="en-US" dirty="0" err="1"/>
              <a:t>womens</a:t>
            </a:r>
            <a:r>
              <a:rPr lang="en-US" dirty="0"/>
              <a:t> health.</a:t>
            </a:r>
          </a:p>
          <a:p>
            <a:endParaRPr lang="en-US" dirty="0"/>
          </a:p>
          <a:p>
            <a:r>
              <a:rPr lang="en-AU" sz="1200" b="1" kern="100" dirty="0">
                <a:effectLst/>
                <a:latin typeface="Aptos" panose="020B0004020202020204" pitchFamily="34" charset="0"/>
                <a:ea typeface="Aptos" panose="020B0004020202020204" pitchFamily="34" charset="0"/>
                <a:cs typeface="Times New Roman" panose="02020603050405020304" pitchFamily="18" charset="0"/>
              </a:rPr>
              <a:t>Wireless electronic fetal monitoring</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 </a:t>
            </a:r>
            <a:r>
              <a:rPr lang="en-AU" sz="1200" kern="100" dirty="0">
                <a:solidFill>
                  <a:srgbClr val="000000"/>
                </a:solidFill>
                <a:effectLst/>
                <a:highlight>
                  <a:srgbClr val="FFFFFF"/>
                </a:highlight>
                <a:latin typeface="Open Sans" panose="020B0606030504020204" pitchFamily="34" charset="0"/>
                <a:ea typeface="Aptos" panose="020B0004020202020204" pitchFamily="34" charset="0"/>
                <a:cs typeface="Times New Roman" panose="02020603050405020304" pitchFamily="18" charset="0"/>
              </a:rPr>
              <a:t>Sensors that communicate via Bluetooth are attached to the mother’s abdomen with adhesive PET patches. </a:t>
            </a:r>
          </a:p>
          <a:p>
            <a:r>
              <a:rPr lang="en-AU" sz="1200" kern="100" dirty="0">
                <a:solidFill>
                  <a:srgbClr val="000000"/>
                </a:solidFill>
                <a:effectLst/>
                <a:highlight>
                  <a:srgbClr val="FFFFFF"/>
                </a:highlight>
                <a:latin typeface="Open Sans" panose="020B0606030504020204" pitchFamily="34" charset="0"/>
                <a:ea typeface="Aptos" panose="020B0004020202020204" pitchFamily="34" charset="0"/>
                <a:cs typeface="Times New Roman" panose="02020603050405020304" pitchFamily="18" charset="0"/>
              </a:rPr>
              <a:t>The device’s clever use of electronics and high sensitivity make its data extremely accurate, thereby enabling essential, life-saving early interventions. </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p>
            <a:r>
              <a:rPr lang="en-AU" sz="1200" kern="100" dirty="0">
                <a:solidFill>
                  <a:srgbClr val="000000"/>
                </a:solidFill>
                <a:effectLst/>
                <a:highlight>
                  <a:srgbClr val="FFFFFF"/>
                </a:highlight>
                <a:latin typeface="Open Sans" panose="020B0606030504020204" pitchFamily="34" charset="0"/>
                <a:ea typeface="Aptos" panose="020B0004020202020204" pitchFamily="34" charset="0"/>
                <a:cs typeface="Times New Roman" panose="02020603050405020304" pitchFamily="18" charset="0"/>
              </a:rPr>
              <a:t> </a:t>
            </a:r>
            <a:endParaRPr lang="en-AU" sz="1200" b="0" kern="100" dirty="0">
              <a:solidFill>
                <a:schemeClr val="tx1"/>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r>
              <a:rPr lang="en-AU" sz="1200" b="1" kern="100" dirty="0">
                <a:solidFill>
                  <a:srgbClr val="000000"/>
                </a:solidFill>
                <a:effectLst/>
                <a:highlight>
                  <a:srgbClr val="FFFFFF"/>
                </a:highlight>
                <a:latin typeface="Open Sans" panose="020B0606030504020204" pitchFamily="34" charset="0"/>
                <a:ea typeface="Aptos" panose="020B0004020202020204" pitchFamily="34" charset="0"/>
                <a:cs typeface="Times New Roman" panose="02020603050405020304" pitchFamily="18" charset="0"/>
              </a:rPr>
              <a:t>Robotics</a:t>
            </a:r>
            <a:endParaRPr lang="en-AU" sz="1200" b="0" kern="100" dirty="0">
              <a:solidFill>
                <a:schemeClr val="tx1"/>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r>
              <a:rPr lang="en-AU" sz="1200" b="1" kern="100" dirty="0">
                <a:solidFill>
                  <a:srgbClr val="000000"/>
                </a:solidFill>
                <a:effectLst/>
                <a:highlight>
                  <a:srgbClr val="FFFFFF"/>
                </a:highlight>
                <a:latin typeface="Open Sans" panose="020B0606030504020204" pitchFamily="34" charset="0"/>
                <a:ea typeface="Aptos" panose="020B0004020202020204" pitchFamily="34" charset="0"/>
                <a:cs typeface="Times New Roman" panose="02020603050405020304" pitchFamily="18" charset="0"/>
              </a:rPr>
              <a:t>Advanced imaging</a:t>
            </a:r>
            <a:r>
              <a:rPr lang="en-AU" sz="1200" kern="100" dirty="0">
                <a:solidFill>
                  <a:srgbClr val="000000"/>
                </a:solidFill>
                <a:effectLst/>
                <a:highlight>
                  <a:srgbClr val="FFFFFF"/>
                </a:highlight>
                <a:latin typeface="Open Sans" panose="020B0606030504020204" pitchFamily="34" charset="0"/>
                <a:ea typeface="Aptos" panose="020B0004020202020204" pitchFamily="34" charset="0"/>
                <a:cs typeface="Times New Roman" panose="02020603050405020304" pitchFamily="18" charset="0"/>
              </a:rPr>
              <a:t> - Advanced medical imaging is developing steadily, offering sharper pictures of the pelvic cavity and organs for obstetricians and gynaecologists to assess. 3D ultrasound systems can offer healthcare professionals complete views of the cervix, uterus, ovaries and fallopian tubes</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AU" sz="1200" b="1" kern="100" dirty="0">
              <a:solidFill>
                <a:srgbClr val="000000"/>
              </a:solidFill>
              <a:effectLst/>
              <a:highlight>
                <a:srgbClr val="FFFFFF"/>
              </a:highlight>
              <a:latin typeface="Open Sans" panose="020B0606030504020204" pitchFamily="34" charset="0"/>
              <a:ea typeface="Aptos" panose="020B0004020202020204" pitchFamily="34" charset="0"/>
              <a:cs typeface="Times New Roman" panose="02020603050405020304" pitchFamily="18" charset="0"/>
            </a:endParaRPr>
          </a:p>
          <a:p>
            <a:r>
              <a:rPr lang="en-AU" sz="1200" b="1" kern="100" dirty="0">
                <a:solidFill>
                  <a:srgbClr val="000000"/>
                </a:solidFill>
                <a:effectLst/>
                <a:highlight>
                  <a:srgbClr val="FFFFFF"/>
                </a:highlight>
                <a:latin typeface="Open Sans" panose="020B0606030504020204" pitchFamily="34" charset="0"/>
                <a:ea typeface="Aptos" panose="020B0004020202020204" pitchFamily="34" charset="0"/>
                <a:cs typeface="Times New Roman" panose="02020603050405020304" pitchFamily="18" charset="0"/>
              </a:rPr>
              <a:t>Artificial Intelligence – </a:t>
            </a:r>
            <a:r>
              <a:rPr lang="en-AU" sz="1200" kern="100" dirty="0">
                <a:solidFill>
                  <a:srgbClr val="000000"/>
                </a:solidFill>
                <a:effectLst/>
                <a:highlight>
                  <a:srgbClr val="FFFFFF"/>
                </a:highlight>
                <a:latin typeface="Open Sans" panose="020B0606030504020204" pitchFamily="34" charset="0"/>
                <a:ea typeface="Aptos" panose="020B0004020202020204" pitchFamily="34" charset="0"/>
                <a:cs typeface="Times New Roman" panose="02020603050405020304" pitchFamily="18" charset="0"/>
              </a:rPr>
              <a:t>detect FHR, uterine contractions, identify cancer in mammograms</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p>
            <a:r>
              <a:rPr lang="en-AU" sz="1200" b="1" kern="100" dirty="0">
                <a:solidFill>
                  <a:srgbClr val="000000"/>
                </a:solidFill>
                <a:effectLst/>
                <a:highlight>
                  <a:srgbClr val="FFFFFF"/>
                </a:highlight>
                <a:latin typeface="Open Sans" panose="020B0606030504020204" pitchFamily="34" charset="0"/>
                <a:ea typeface="Aptos" panose="020B0004020202020204" pitchFamily="34" charset="0"/>
                <a:cs typeface="Times New Roman" panose="02020603050405020304" pitchFamily="18" charset="0"/>
              </a:rPr>
              <a:t>Remote wearable devices and trackers</a:t>
            </a:r>
            <a:r>
              <a:rPr lang="en-AU" sz="1200" kern="100" dirty="0">
                <a:solidFill>
                  <a:srgbClr val="000000"/>
                </a:solidFill>
                <a:effectLst/>
                <a:highlight>
                  <a:srgbClr val="FFFFFF"/>
                </a:highlight>
                <a:latin typeface="Open Sans" panose="020B0606030504020204" pitchFamily="34" charset="0"/>
                <a:ea typeface="Aptos" panose="020B0004020202020204" pitchFamily="34" charset="0"/>
                <a:cs typeface="Times New Roman" panose="02020603050405020304" pitchFamily="18" charset="0"/>
              </a:rPr>
              <a:t> are emerging across all areas of women’s healthcare and include, in addition to the traditional step tracker, ovulation and fertility calendars, irregular heart rhythms, blood sugar levels, and impending seizures can be detected. </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endParaRPr lang="en-US" dirty="0"/>
          </a:p>
        </p:txBody>
      </p:sp>
      <p:sp>
        <p:nvSpPr>
          <p:cNvPr id="4" name="Slide Number Placeholder 3"/>
          <p:cNvSpPr>
            <a:spLocks noGrp="1"/>
          </p:cNvSpPr>
          <p:nvPr>
            <p:ph type="sldNum" sz="quarter" idx="5"/>
          </p:nvPr>
        </p:nvSpPr>
        <p:spPr/>
        <p:txBody>
          <a:bodyPr/>
          <a:lstStyle/>
          <a:p>
            <a:fld id="{B6012FF4-E03C-9C4C-9332-BB23FF8D15D3}" type="slidenum">
              <a:rPr lang="en-US" smtClean="0"/>
              <a:t>14</a:t>
            </a:fld>
            <a:endParaRPr lang="en-US"/>
          </a:p>
        </p:txBody>
      </p:sp>
    </p:spTree>
    <p:extLst>
      <p:ext uri="{BB962C8B-B14F-4D97-AF65-F5344CB8AC3E}">
        <p14:creationId xmlns:p14="http://schemas.microsoft.com/office/powerpoint/2010/main" val="997170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a:t>
            </a:r>
          </a:p>
          <a:p>
            <a:r>
              <a:rPr lang="en-US" dirty="0"/>
              <a:t>understanding women's health requires integrating social, psychological, and biological determinants. </a:t>
            </a:r>
          </a:p>
          <a:p>
            <a:r>
              <a:rPr lang="en-US" dirty="0"/>
              <a:t>We learn from positive and negative exposures affecting health outcomes (COVIDD taught us our to become more resourceful and tech savvy). </a:t>
            </a:r>
          </a:p>
          <a:p>
            <a:r>
              <a:rPr lang="en-US" dirty="0"/>
              <a:t>Positive well-being, including vitality, is a crucial predictor of future health. </a:t>
            </a:r>
          </a:p>
          <a:p>
            <a:r>
              <a:rPr lang="en-US" dirty="0"/>
              <a:t>A holistic approach is especially vital for female well-being, addressing unique health needs and promoting vitality. </a:t>
            </a:r>
          </a:p>
          <a:p>
            <a:r>
              <a:rPr lang="en-US" dirty="0"/>
              <a:t>Achieving these holistic health goals necessitates collaboration among healthcare professionals, researchers, and community organizations.</a:t>
            </a:r>
          </a:p>
          <a:p>
            <a:endParaRPr lang="en-US" dirty="0"/>
          </a:p>
          <a:p>
            <a:r>
              <a:rPr lang="en-US" dirty="0"/>
              <a:t>**Concluding Quote:**</a:t>
            </a:r>
          </a:p>
          <a:p>
            <a:r>
              <a:rPr lang="en-US" dirty="0"/>
              <a:t>"Health is more than the absence of disease. It is something positive, and involves physique and vitality, and it is mental as well as physical." - George C. Whipple, co-founder of Harvard School of Public Health, 1916.</a:t>
            </a:r>
          </a:p>
        </p:txBody>
      </p:sp>
      <p:sp>
        <p:nvSpPr>
          <p:cNvPr id="4" name="Slide Number Placeholder 3"/>
          <p:cNvSpPr>
            <a:spLocks noGrp="1"/>
          </p:cNvSpPr>
          <p:nvPr>
            <p:ph type="sldNum" sz="quarter" idx="5"/>
          </p:nvPr>
        </p:nvSpPr>
        <p:spPr/>
        <p:txBody>
          <a:bodyPr/>
          <a:lstStyle/>
          <a:p>
            <a:fld id="{B6012FF4-E03C-9C4C-9332-BB23FF8D15D3}" type="slidenum">
              <a:rPr lang="en-US" smtClean="0"/>
              <a:t>15</a:t>
            </a:fld>
            <a:endParaRPr lang="en-US"/>
          </a:p>
        </p:txBody>
      </p:sp>
    </p:spTree>
    <p:extLst>
      <p:ext uri="{BB962C8B-B14F-4D97-AF65-F5344CB8AC3E}">
        <p14:creationId xmlns:p14="http://schemas.microsoft.com/office/powerpoint/2010/main" val="1054914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012FF4-E03C-9C4C-9332-BB23FF8D15D3}" type="slidenum">
              <a:rPr lang="en-US" smtClean="0"/>
              <a:t>16</a:t>
            </a:fld>
            <a:endParaRPr lang="en-US"/>
          </a:p>
        </p:txBody>
      </p:sp>
    </p:spTree>
    <p:extLst>
      <p:ext uri="{BB962C8B-B14F-4D97-AF65-F5344CB8AC3E}">
        <p14:creationId xmlns:p14="http://schemas.microsoft.com/office/powerpoint/2010/main" val="135677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012FF4-E03C-9C4C-9332-BB23FF8D15D3}" type="slidenum">
              <a:rPr lang="en-US" smtClean="0"/>
              <a:t>17</a:t>
            </a:fld>
            <a:endParaRPr lang="en-US"/>
          </a:p>
        </p:txBody>
      </p:sp>
    </p:spTree>
    <p:extLst>
      <p:ext uri="{BB962C8B-B14F-4D97-AF65-F5344CB8AC3E}">
        <p14:creationId xmlns:p14="http://schemas.microsoft.com/office/powerpoint/2010/main" val="2748282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012FF4-E03C-9C4C-9332-BB23FF8D15D3}" type="slidenum">
              <a:rPr lang="en-US" smtClean="0"/>
              <a:t>1</a:t>
            </a:fld>
            <a:endParaRPr lang="en-US"/>
          </a:p>
        </p:txBody>
      </p:sp>
    </p:spTree>
    <p:extLst>
      <p:ext uri="{BB962C8B-B14F-4D97-AF65-F5344CB8AC3E}">
        <p14:creationId xmlns:p14="http://schemas.microsoft.com/office/powerpoint/2010/main" val="2009234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"Women are the weavers of the social fabric, creating a tapestry of strength, compassion, and resilience that holds communities together and drives progress.”</a:t>
            </a:r>
          </a:p>
          <a:p>
            <a:r>
              <a:rPr lang="en-US" dirty="0"/>
              <a:t>We need to invest in women. </a:t>
            </a:r>
          </a:p>
          <a:p>
            <a:endParaRPr lang="en-US" dirty="0"/>
          </a:p>
          <a:p>
            <a:r>
              <a:rPr lang="en-US" dirty="0"/>
              <a:t>2. "The empowerment of women is not just a goal in itself, but a crucial step in shaping a society where justice, equality, and prosperity flourish for all."</a:t>
            </a:r>
          </a:p>
          <a:p>
            <a:endParaRPr lang="en-US" dirty="0"/>
          </a:p>
        </p:txBody>
      </p:sp>
      <p:sp>
        <p:nvSpPr>
          <p:cNvPr id="4" name="Slide Number Placeholder 3"/>
          <p:cNvSpPr>
            <a:spLocks noGrp="1"/>
          </p:cNvSpPr>
          <p:nvPr>
            <p:ph type="sldNum" sz="quarter" idx="5"/>
          </p:nvPr>
        </p:nvSpPr>
        <p:spPr/>
        <p:txBody>
          <a:bodyPr/>
          <a:lstStyle/>
          <a:p>
            <a:fld id="{B6012FF4-E03C-9C4C-9332-BB23FF8D15D3}" type="slidenum">
              <a:rPr lang="en-US" smtClean="0"/>
              <a:t>2</a:t>
            </a:fld>
            <a:endParaRPr lang="en-US"/>
          </a:p>
        </p:txBody>
      </p:sp>
    </p:spTree>
    <p:extLst>
      <p:ext uri="{BB962C8B-B14F-4D97-AF65-F5344CB8AC3E}">
        <p14:creationId xmlns:p14="http://schemas.microsoft.com/office/powerpoint/2010/main" val="2180532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week two significant regional meetings were held in Micronesia, the 15</a:t>
            </a:r>
            <a:r>
              <a:rPr lang="en-US" baseline="30000" dirty="0"/>
              <a:t>th</a:t>
            </a:r>
            <a:r>
              <a:rPr lang="en-US" dirty="0"/>
              <a:t> triennial conference of pacific women and the 8</a:t>
            </a:r>
            <a:r>
              <a:rPr lang="en-US" baseline="30000" dirty="0"/>
              <a:t>th</a:t>
            </a:r>
            <a:r>
              <a:rPr lang="en-US" dirty="0"/>
              <a:t> meeting of pacific ministers for women.</a:t>
            </a:r>
          </a:p>
          <a:p>
            <a:r>
              <a:rPr lang="en-US" dirty="0"/>
              <a:t>In a couple of weeks, PSRH will be presenting at the 15</a:t>
            </a:r>
            <a:r>
              <a:rPr lang="en-US" baseline="30000" dirty="0"/>
              <a:t>th</a:t>
            </a:r>
            <a:r>
              <a:rPr lang="en-US" dirty="0"/>
              <a:t> Pacific Directors of Clinical Services Meeting at the Tanoa International Hotel. </a:t>
            </a:r>
          </a:p>
          <a:p>
            <a:r>
              <a:rPr lang="en-US" dirty="0"/>
              <a:t>The theme of that meeting is Building Sustainable Health Systems in the Blue Pacific.</a:t>
            </a:r>
          </a:p>
          <a:p>
            <a:r>
              <a:rPr lang="en-US" dirty="0"/>
              <a:t>And earlier this year the PSRH held our Biennial Scientific Conference that was attended by our networks in Women’s Health from around the Pacific including NZ and Australia as well from Malaysia, Canada, the USA, and France.  </a:t>
            </a:r>
          </a:p>
        </p:txBody>
      </p:sp>
      <p:sp>
        <p:nvSpPr>
          <p:cNvPr id="4" name="Slide Number Placeholder 3"/>
          <p:cNvSpPr>
            <a:spLocks noGrp="1"/>
          </p:cNvSpPr>
          <p:nvPr>
            <p:ph type="sldNum" sz="quarter" idx="5"/>
          </p:nvPr>
        </p:nvSpPr>
        <p:spPr/>
        <p:txBody>
          <a:bodyPr/>
          <a:lstStyle/>
          <a:p>
            <a:fld id="{B6012FF4-E03C-9C4C-9332-BB23FF8D15D3}" type="slidenum">
              <a:rPr lang="en-US" smtClean="0"/>
              <a:t>3</a:t>
            </a:fld>
            <a:endParaRPr lang="en-US"/>
          </a:p>
        </p:txBody>
      </p:sp>
    </p:spTree>
    <p:extLst>
      <p:ext uri="{BB962C8B-B14F-4D97-AF65-F5344CB8AC3E}">
        <p14:creationId xmlns:p14="http://schemas.microsoft.com/office/powerpoint/2010/main" val="70039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goes without saying that in order to progress women’s health and empowerment, one needs research.</a:t>
            </a:r>
          </a:p>
          <a:p>
            <a:r>
              <a:rPr lang="en-US" dirty="0"/>
              <a:t>This slide is simply to demonstrate some regionally and globally recognized guiding documents upon which we base our conversations for advocating for women’s health</a:t>
            </a:r>
          </a:p>
          <a:p>
            <a:r>
              <a:rPr lang="en-US" dirty="0"/>
              <a:t>This list also includes some of the professional colleges and partner agencies with whom PSRH collaborate for resource material and support</a:t>
            </a:r>
          </a:p>
          <a:p>
            <a:endParaRPr lang="en-US" dirty="0"/>
          </a:p>
        </p:txBody>
      </p:sp>
      <p:sp>
        <p:nvSpPr>
          <p:cNvPr id="4" name="Slide Number Placeholder 3"/>
          <p:cNvSpPr>
            <a:spLocks noGrp="1"/>
          </p:cNvSpPr>
          <p:nvPr>
            <p:ph type="sldNum" sz="quarter" idx="5"/>
          </p:nvPr>
        </p:nvSpPr>
        <p:spPr/>
        <p:txBody>
          <a:bodyPr/>
          <a:lstStyle/>
          <a:p>
            <a:fld id="{B6012FF4-E03C-9C4C-9332-BB23FF8D15D3}" type="slidenum">
              <a:rPr lang="en-US" smtClean="0"/>
              <a:t>4</a:t>
            </a:fld>
            <a:endParaRPr lang="en-US"/>
          </a:p>
        </p:txBody>
      </p:sp>
    </p:spTree>
    <p:extLst>
      <p:ext uri="{BB962C8B-B14F-4D97-AF65-F5344CB8AC3E}">
        <p14:creationId xmlns:p14="http://schemas.microsoft.com/office/powerpoint/2010/main" val="1019146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is a useful illustration of the hormonal life cycle of a female.</a:t>
            </a:r>
            <a:r>
              <a:rPr lang="en-AU" b="0" i="0" u="none" strike="noStrike" dirty="0">
                <a:solidFill>
                  <a:srgbClr val="3C4245"/>
                </a:solidFill>
                <a:effectLst/>
                <a:highlight>
                  <a:srgbClr val="FFFFFF"/>
                </a:highlight>
                <a:latin typeface="Noto Sans" panose="020B0502040504020204" pitchFamily="34" charset="0"/>
              </a:rPr>
              <a:t> </a:t>
            </a:r>
          </a:p>
          <a:p>
            <a:r>
              <a:rPr lang="en-AU" b="0" i="0" u="none" strike="noStrike" dirty="0">
                <a:solidFill>
                  <a:srgbClr val="3C4245"/>
                </a:solidFill>
                <a:effectLst/>
                <a:highlight>
                  <a:srgbClr val="FFFFFF"/>
                </a:highlight>
                <a:latin typeface="Noto Sans" panose="020B0502040504020204" pitchFamily="34" charset="0"/>
              </a:rPr>
              <a:t>At every phase of life, women and girls have specific needs and opportunities to optimize their health and well-being. </a:t>
            </a:r>
          </a:p>
          <a:p>
            <a:r>
              <a:rPr lang="en-AU" b="0" i="0" u="none" strike="noStrike" dirty="0">
                <a:solidFill>
                  <a:srgbClr val="3C4245"/>
                </a:solidFill>
                <a:effectLst/>
                <a:highlight>
                  <a:srgbClr val="FFFFFF"/>
                </a:highlight>
                <a:latin typeface="Noto Sans" panose="020B0502040504020204" pitchFamily="34" charset="0"/>
              </a:rPr>
              <a:t>Health is also linked across life phases and so it makes sense that a life course approach helps optimise people’s health and well-being at all ages.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u="none" strike="noStrike" dirty="0">
                <a:solidFill>
                  <a:srgbClr val="3C4245"/>
                </a:solidFill>
                <a:effectLst/>
                <a:highlight>
                  <a:srgbClr val="FFFFFF"/>
                </a:highlight>
                <a:latin typeface="Noto Sans" panose="020B0502040504020204" pitchFamily="34" charset="0"/>
              </a:rPr>
              <a:t>I’m not going to go the childhood and puberty components except to mention two things.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u="none" strike="noStrike" dirty="0">
                <a:solidFill>
                  <a:srgbClr val="3C4245"/>
                </a:solidFill>
                <a:effectLst/>
                <a:highlight>
                  <a:srgbClr val="FFFFFF"/>
                </a:highlight>
                <a:latin typeface="Noto Sans" panose="020B0502040504020204" pitchFamily="34" charset="0"/>
              </a:rPr>
              <a:t>First, that </a:t>
            </a:r>
            <a:r>
              <a:rPr lang="en-AU" b="0" i="0" u="none" strike="noStrike" dirty="0">
                <a:solidFill>
                  <a:srgbClr val="3C4245"/>
                </a:solidFill>
                <a:effectLst/>
                <a:latin typeface="Noto Sans" panose="020B0502040504020204" pitchFamily="34" charset="0"/>
              </a:rPr>
              <a:t>The risk of dying is highest in the first month of life with 2.5 million neonatal deaths in 2017.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u="none" strike="noStrike" dirty="0">
                <a:solidFill>
                  <a:srgbClr val="3C4245"/>
                </a:solidFill>
                <a:effectLst/>
                <a:latin typeface="Noto Sans" panose="020B0502040504020204" pitchFamily="34" charset="0"/>
              </a:rPr>
              <a:t>Prematurity, complications during labour and birth, and infections like sepsis, pneumonia, tetanus and diarrhoea are leading causes, all of which can be prevented.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u="none" strike="noStrike" dirty="0">
                <a:solidFill>
                  <a:srgbClr val="3C4245"/>
                </a:solidFill>
                <a:effectLst/>
                <a:latin typeface="Noto Sans" panose="020B0502040504020204" pitchFamily="34" charset="0"/>
              </a:rPr>
              <a:t>And the second thing to mention is that Depression and anxiety are among the </a:t>
            </a:r>
            <a:r>
              <a:rPr lang="en-AU" b="0" i="0" u="none" strike="noStrike" dirty="0">
                <a:solidFill>
                  <a:srgbClr val="3C4245"/>
                </a:solidFill>
                <a:effectLst/>
                <a:latin typeface="Noto Sans" panose="020B0502040504020204" pitchFamily="34" charset="0"/>
                <a:hlinkClick r:id="rId3"/>
              </a:rPr>
              <a:t>leading causes of illness and disability</a:t>
            </a:r>
            <a:r>
              <a:rPr lang="en-AU" b="0" i="0" u="none" strike="noStrike" dirty="0">
                <a:solidFill>
                  <a:srgbClr val="3C4245"/>
                </a:solidFill>
                <a:effectLst/>
                <a:latin typeface="Noto Sans" panose="020B0502040504020204" pitchFamily="34" charset="0"/>
              </a:rPr>
              <a:t> among adolescents, and suicide is among the leading causes of death in people aged 15–19 years.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u="none" strike="noStrike" dirty="0">
                <a:solidFill>
                  <a:srgbClr val="3C4245"/>
                </a:solidFill>
                <a:effectLst/>
                <a:latin typeface="Noto Sans" panose="020B0502040504020204" pitchFamily="34" charset="0"/>
              </a:rPr>
              <a:t>Half of all mental health disorders in adulthood start by age 14, but most cases are undetected and untreated.</a:t>
            </a:r>
          </a:p>
          <a:p>
            <a:endParaRPr lang="en-AU" b="0" i="0" u="none" strike="noStrike" dirty="0">
              <a:solidFill>
                <a:srgbClr val="3C4245"/>
              </a:solidFill>
              <a:effectLst/>
              <a:highlight>
                <a:srgbClr val="FFFFFF"/>
              </a:highlight>
              <a:latin typeface="Noto Sans" panose="020B0502040504020204" pitchFamily="34" charset="0"/>
            </a:endParaRPr>
          </a:p>
          <a:p>
            <a:endParaRPr lang="en-AU" b="0" i="0" u="none" strike="noStrike" dirty="0">
              <a:solidFill>
                <a:srgbClr val="3C4245"/>
              </a:solidFill>
              <a:effectLst/>
              <a:highlight>
                <a:srgbClr val="FFFFFF"/>
              </a:highlight>
              <a:latin typeface="Noto Sans" panose="020B0502040504020204" pitchFamily="34" charset="0"/>
            </a:endParaRPr>
          </a:p>
          <a:p>
            <a:endParaRPr lang="en-AU" b="0" i="0" u="none" strike="noStrike" dirty="0">
              <a:solidFill>
                <a:srgbClr val="3C4245"/>
              </a:solidFill>
              <a:effectLst/>
              <a:highlight>
                <a:srgbClr val="FFFFFF"/>
              </a:highlight>
              <a:latin typeface="Noto Sans" panose="020B0502040504020204" pitchFamily="34" charset="0"/>
            </a:endParaRPr>
          </a:p>
          <a:p>
            <a:endParaRPr lang="en-AU" b="0" i="0" u="none" strike="noStrike" dirty="0">
              <a:solidFill>
                <a:srgbClr val="3C4245"/>
              </a:solidFill>
              <a:effectLst/>
              <a:highlight>
                <a:srgbClr val="FFFFFF"/>
              </a:highlight>
              <a:latin typeface="Noto Sans" panose="020B0502040504020204" pitchFamily="34" charset="0"/>
            </a:endParaRPr>
          </a:p>
          <a:p>
            <a:endParaRPr lang="en-US" dirty="0"/>
          </a:p>
        </p:txBody>
      </p:sp>
      <p:sp>
        <p:nvSpPr>
          <p:cNvPr id="4" name="Slide Number Placeholder 3"/>
          <p:cNvSpPr>
            <a:spLocks noGrp="1"/>
          </p:cNvSpPr>
          <p:nvPr>
            <p:ph type="sldNum" sz="quarter" idx="5"/>
          </p:nvPr>
        </p:nvSpPr>
        <p:spPr/>
        <p:txBody>
          <a:bodyPr/>
          <a:lstStyle/>
          <a:p>
            <a:fld id="{B6012FF4-E03C-9C4C-9332-BB23FF8D15D3}" type="slidenum">
              <a:rPr lang="en-US" smtClean="0"/>
              <a:t>5</a:t>
            </a:fld>
            <a:endParaRPr lang="en-US"/>
          </a:p>
        </p:txBody>
      </p:sp>
    </p:spTree>
    <p:extLst>
      <p:ext uri="{BB962C8B-B14F-4D97-AF65-F5344CB8AC3E}">
        <p14:creationId xmlns:p14="http://schemas.microsoft.com/office/powerpoint/2010/main" val="1257296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UNFPA Gender Strategy (2022 – 2025) is a corporate approach to promoting gender equality and women’s and adolescent girl’s rights.</a:t>
            </a:r>
          </a:p>
          <a:p>
            <a:r>
              <a:rPr lang="en-US" dirty="0"/>
              <a:t>The Gender transformative approaches ensure agency, choice and access for all women and girls, so they can exercise their bodily autonomy and decision-making within and outside the home</a:t>
            </a:r>
          </a:p>
          <a:p>
            <a:endParaRPr lang="en-US" dirty="0"/>
          </a:p>
          <a:p>
            <a:r>
              <a:rPr lang="en-US" dirty="0"/>
              <a:t>The Gender Equality Strategy helps UNFPA achieve sexual and reproductive health and rights everywhere. </a:t>
            </a:r>
          </a:p>
          <a:p>
            <a:r>
              <a:rPr lang="en-US" dirty="0"/>
              <a:t>It includes steps and support systems that will drive change and focus on partnerships, advocacy, and support for women and girls. </a:t>
            </a:r>
          </a:p>
          <a:p>
            <a:r>
              <a:rPr lang="en-US" dirty="0"/>
              <a:t>The strategy guides actions at individual, community, health system, and policy levels using holistic gender-transformative programming.</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6012FF4-E03C-9C4C-9332-BB23FF8D15D3}" type="slidenum">
              <a:rPr lang="en-US" smtClean="0"/>
              <a:t>6</a:t>
            </a:fld>
            <a:endParaRPr lang="en-US"/>
          </a:p>
        </p:txBody>
      </p:sp>
    </p:spTree>
    <p:extLst>
      <p:ext uri="{BB962C8B-B14F-4D97-AF65-F5344CB8AC3E}">
        <p14:creationId xmlns:p14="http://schemas.microsoft.com/office/powerpoint/2010/main" val="1579489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Pregnancy is a physiological state that should be planned for and cared for by a team.</a:t>
            </a:r>
          </a:p>
        </p:txBody>
      </p:sp>
      <p:sp>
        <p:nvSpPr>
          <p:cNvPr id="4" name="Slide Number Placeholder 3"/>
          <p:cNvSpPr>
            <a:spLocks noGrp="1"/>
          </p:cNvSpPr>
          <p:nvPr>
            <p:ph type="sldNum" sz="quarter" idx="5"/>
          </p:nvPr>
        </p:nvSpPr>
        <p:spPr/>
        <p:txBody>
          <a:bodyPr/>
          <a:lstStyle/>
          <a:p>
            <a:fld id="{B6012FF4-E03C-9C4C-9332-BB23FF8D15D3}" type="slidenum">
              <a:rPr lang="en-US" smtClean="0"/>
              <a:t>7</a:t>
            </a:fld>
            <a:endParaRPr lang="en-US"/>
          </a:p>
        </p:txBody>
      </p:sp>
    </p:spTree>
    <p:extLst>
      <p:ext uri="{BB962C8B-B14F-4D97-AF65-F5344CB8AC3E}">
        <p14:creationId xmlns:p14="http://schemas.microsoft.com/office/powerpoint/2010/main" val="4265087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The postnatal period is a critical phase for both maternal and newborn health, essential for sustainable development and reducing health inequity. </a:t>
            </a:r>
          </a:p>
          <a:p>
            <a:pPr marL="0" indent="0">
              <a:buNone/>
            </a:pPr>
            <a:r>
              <a:rPr lang="en-US" sz="1200" dirty="0"/>
              <a:t>Despite this, coverage and quality of postnatal care are still suboptimal, especially in low-income countries. </a:t>
            </a:r>
          </a:p>
          <a:p>
            <a:pPr marL="0" indent="0">
              <a:buNone/>
            </a:pPr>
            <a:r>
              <a:rPr lang="en-US" sz="1200" dirty="0"/>
              <a:t>The WHO has released a comprehensive guideline with recommendations for maternal and newborn care, health systems, and health promotion interventions during the postnatal period. </a:t>
            </a:r>
          </a:p>
          <a:p>
            <a:pPr marL="0" indent="0">
              <a:buNone/>
            </a:pPr>
            <a:r>
              <a:rPr lang="en-US" sz="1200" dirty="0"/>
              <a:t>This guideline emphasizes the importance of a 'positive postnatal experience,' centering on the woman-newborn dyad, and promoting high-quality, individualized care. </a:t>
            </a:r>
          </a:p>
          <a:p>
            <a:pPr marL="0" indent="0">
              <a:buNone/>
            </a:pPr>
            <a:r>
              <a:rPr lang="en-US" sz="1200" dirty="0"/>
              <a:t>Key recommendations include universal screening for newborn conditions, prioritizing maternal mental health, and interventions for common postnatal issues. </a:t>
            </a:r>
          </a:p>
          <a:p>
            <a:endParaRPr lang="en-US" dirty="0"/>
          </a:p>
        </p:txBody>
      </p:sp>
      <p:sp>
        <p:nvSpPr>
          <p:cNvPr id="4" name="Slide Number Placeholder 3"/>
          <p:cNvSpPr>
            <a:spLocks noGrp="1"/>
          </p:cNvSpPr>
          <p:nvPr>
            <p:ph type="sldNum" sz="quarter" idx="5"/>
          </p:nvPr>
        </p:nvSpPr>
        <p:spPr/>
        <p:txBody>
          <a:bodyPr/>
          <a:lstStyle/>
          <a:p>
            <a:fld id="{B6012FF4-E03C-9C4C-9332-BB23FF8D15D3}" type="slidenum">
              <a:rPr lang="en-US" smtClean="0"/>
              <a:t>8</a:t>
            </a:fld>
            <a:endParaRPr lang="en-US"/>
          </a:p>
        </p:txBody>
      </p:sp>
    </p:spTree>
    <p:extLst>
      <p:ext uri="{BB962C8B-B14F-4D97-AF65-F5344CB8AC3E}">
        <p14:creationId xmlns:p14="http://schemas.microsoft.com/office/powerpoint/2010/main" val="2425315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756F9-587B-26BC-434E-2910DC1D32B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KI"/>
          </a:p>
        </p:txBody>
      </p:sp>
      <p:sp>
        <p:nvSpPr>
          <p:cNvPr id="3" name="Subtitle 2">
            <a:extLst>
              <a:ext uri="{FF2B5EF4-FFF2-40B4-BE49-F238E27FC236}">
                <a16:creationId xmlns:a16="http://schemas.microsoft.com/office/drawing/2014/main" id="{B0E74519-81A3-2C76-8FA1-71EE99A055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KI"/>
          </a:p>
        </p:txBody>
      </p:sp>
      <p:sp>
        <p:nvSpPr>
          <p:cNvPr id="4" name="Date Placeholder 3">
            <a:extLst>
              <a:ext uri="{FF2B5EF4-FFF2-40B4-BE49-F238E27FC236}">
                <a16:creationId xmlns:a16="http://schemas.microsoft.com/office/drawing/2014/main" id="{D128B68E-EA3D-D12D-FD82-1067DAB4B941}"/>
              </a:ext>
            </a:extLst>
          </p:cNvPr>
          <p:cNvSpPr>
            <a:spLocks noGrp="1"/>
          </p:cNvSpPr>
          <p:nvPr>
            <p:ph type="dt" sz="half" idx="10"/>
          </p:nvPr>
        </p:nvSpPr>
        <p:spPr/>
        <p:txBody>
          <a:bodyPr/>
          <a:lstStyle/>
          <a:p>
            <a:fld id="{5B952ED9-7969-2D45-B817-ACFF63AF0C7F}" type="datetime1">
              <a:rPr lang="en-AU" smtClean="0"/>
              <a:t>31/7/2024</a:t>
            </a:fld>
            <a:endParaRPr lang="en-KI"/>
          </a:p>
        </p:txBody>
      </p:sp>
      <p:sp>
        <p:nvSpPr>
          <p:cNvPr id="5" name="Footer Placeholder 4">
            <a:extLst>
              <a:ext uri="{FF2B5EF4-FFF2-40B4-BE49-F238E27FC236}">
                <a16:creationId xmlns:a16="http://schemas.microsoft.com/office/drawing/2014/main" id="{52A65376-E1E8-D97F-A9E9-0E72B9CC08D7}"/>
              </a:ext>
            </a:extLst>
          </p:cNvPr>
          <p:cNvSpPr>
            <a:spLocks noGrp="1"/>
          </p:cNvSpPr>
          <p:nvPr>
            <p:ph type="ftr" sz="quarter" idx="11"/>
          </p:nvPr>
        </p:nvSpPr>
        <p:spPr/>
        <p:txBody>
          <a:bodyPr/>
          <a:lstStyle/>
          <a:p>
            <a:endParaRPr lang="en-KI"/>
          </a:p>
        </p:txBody>
      </p:sp>
      <p:sp>
        <p:nvSpPr>
          <p:cNvPr id="6" name="Slide Number Placeholder 5">
            <a:extLst>
              <a:ext uri="{FF2B5EF4-FFF2-40B4-BE49-F238E27FC236}">
                <a16:creationId xmlns:a16="http://schemas.microsoft.com/office/drawing/2014/main" id="{82F1FB30-0C33-3345-70C2-229DEA602C26}"/>
              </a:ext>
            </a:extLst>
          </p:cNvPr>
          <p:cNvSpPr>
            <a:spLocks noGrp="1"/>
          </p:cNvSpPr>
          <p:nvPr>
            <p:ph type="sldNum" sz="quarter" idx="12"/>
          </p:nvPr>
        </p:nvSpPr>
        <p:spPr/>
        <p:txBody>
          <a:bodyPr/>
          <a:lstStyle/>
          <a:p>
            <a:fld id="{D49B93C7-E54D-4E4B-A9E3-30382B667A0C}" type="slidenum">
              <a:rPr lang="en-KI" smtClean="0"/>
              <a:t>‹#›</a:t>
            </a:fld>
            <a:endParaRPr lang="en-KI"/>
          </a:p>
        </p:txBody>
      </p:sp>
    </p:spTree>
    <p:extLst>
      <p:ext uri="{BB962C8B-B14F-4D97-AF65-F5344CB8AC3E}">
        <p14:creationId xmlns:p14="http://schemas.microsoft.com/office/powerpoint/2010/main" val="1035880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2AF2B-AA1C-D21A-0A80-9255FE2CF4F3}"/>
              </a:ext>
            </a:extLst>
          </p:cNvPr>
          <p:cNvSpPr>
            <a:spLocks noGrp="1"/>
          </p:cNvSpPr>
          <p:nvPr>
            <p:ph type="title"/>
          </p:nvPr>
        </p:nvSpPr>
        <p:spPr/>
        <p:txBody>
          <a:bodyPr/>
          <a:lstStyle/>
          <a:p>
            <a:r>
              <a:rPr lang="en-GB"/>
              <a:t>Click to edit Master title style</a:t>
            </a:r>
            <a:endParaRPr lang="en-KI"/>
          </a:p>
        </p:txBody>
      </p:sp>
      <p:sp>
        <p:nvSpPr>
          <p:cNvPr id="3" name="Vertical Text Placeholder 2">
            <a:extLst>
              <a:ext uri="{FF2B5EF4-FFF2-40B4-BE49-F238E27FC236}">
                <a16:creationId xmlns:a16="http://schemas.microsoft.com/office/drawing/2014/main" id="{77528814-B148-1508-A662-93770AFEDBA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I"/>
          </a:p>
        </p:txBody>
      </p:sp>
      <p:sp>
        <p:nvSpPr>
          <p:cNvPr id="4" name="Date Placeholder 3">
            <a:extLst>
              <a:ext uri="{FF2B5EF4-FFF2-40B4-BE49-F238E27FC236}">
                <a16:creationId xmlns:a16="http://schemas.microsoft.com/office/drawing/2014/main" id="{411D75EB-91B6-17EB-3219-CA8BAF9921ED}"/>
              </a:ext>
            </a:extLst>
          </p:cNvPr>
          <p:cNvSpPr>
            <a:spLocks noGrp="1"/>
          </p:cNvSpPr>
          <p:nvPr>
            <p:ph type="dt" sz="half" idx="10"/>
          </p:nvPr>
        </p:nvSpPr>
        <p:spPr/>
        <p:txBody>
          <a:bodyPr/>
          <a:lstStyle/>
          <a:p>
            <a:fld id="{CBF3A061-7C77-F645-9050-F54A3186DDBB}" type="datetime1">
              <a:rPr lang="en-AU" smtClean="0"/>
              <a:t>31/7/2024</a:t>
            </a:fld>
            <a:endParaRPr lang="en-KI"/>
          </a:p>
        </p:txBody>
      </p:sp>
      <p:sp>
        <p:nvSpPr>
          <p:cNvPr id="5" name="Footer Placeholder 4">
            <a:extLst>
              <a:ext uri="{FF2B5EF4-FFF2-40B4-BE49-F238E27FC236}">
                <a16:creationId xmlns:a16="http://schemas.microsoft.com/office/drawing/2014/main" id="{A3B167C3-4788-D3F2-2232-1F0A40D38845}"/>
              </a:ext>
            </a:extLst>
          </p:cNvPr>
          <p:cNvSpPr>
            <a:spLocks noGrp="1"/>
          </p:cNvSpPr>
          <p:nvPr>
            <p:ph type="ftr" sz="quarter" idx="11"/>
          </p:nvPr>
        </p:nvSpPr>
        <p:spPr/>
        <p:txBody>
          <a:bodyPr/>
          <a:lstStyle/>
          <a:p>
            <a:endParaRPr lang="en-KI"/>
          </a:p>
        </p:txBody>
      </p:sp>
      <p:sp>
        <p:nvSpPr>
          <p:cNvPr id="6" name="Slide Number Placeholder 5">
            <a:extLst>
              <a:ext uri="{FF2B5EF4-FFF2-40B4-BE49-F238E27FC236}">
                <a16:creationId xmlns:a16="http://schemas.microsoft.com/office/drawing/2014/main" id="{8323435C-CEDA-DC0D-218F-4ED7FF220527}"/>
              </a:ext>
            </a:extLst>
          </p:cNvPr>
          <p:cNvSpPr>
            <a:spLocks noGrp="1"/>
          </p:cNvSpPr>
          <p:nvPr>
            <p:ph type="sldNum" sz="quarter" idx="12"/>
          </p:nvPr>
        </p:nvSpPr>
        <p:spPr/>
        <p:txBody>
          <a:bodyPr/>
          <a:lstStyle/>
          <a:p>
            <a:fld id="{D49B93C7-E54D-4E4B-A9E3-30382B667A0C}" type="slidenum">
              <a:rPr lang="en-KI" smtClean="0"/>
              <a:t>‹#›</a:t>
            </a:fld>
            <a:endParaRPr lang="en-KI"/>
          </a:p>
        </p:txBody>
      </p:sp>
    </p:spTree>
    <p:extLst>
      <p:ext uri="{BB962C8B-B14F-4D97-AF65-F5344CB8AC3E}">
        <p14:creationId xmlns:p14="http://schemas.microsoft.com/office/powerpoint/2010/main" val="261071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C1F4E7-CE78-0427-99CC-A0AE7D41DF9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KI"/>
          </a:p>
        </p:txBody>
      </p:sp>
      <p:sp>
        <p:nvSpPr>
          <p:cNvPr id="3" name="Vertical Text Placeholder 2">
            <a:extLst>
              <a:ext uri="{FF2B5EF4-FFF2-40B4-BE49-F238E27FC236}">
                <a16:creationId xmlns:a16="http://schemas.microsoft.com/office/drawing/2014/main" id="{08487DBA-3881-A085-9B30-15C82917F8E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I"/>
          </a:p>
        </p:txBody>
      </p:sp>
      <p:sp>
        <p:nvSpPr>
          <p:cNvPr id="4" name="Date Placeholder 3">
            <a:extLst>
              <a:ext uri="{FF2B5EF4-FFF2-40B4-BE49-F238E27FC236}">
                <a16:creationId xmlns:a16="http://schemas.microsoft.com/office/drawing/2014/main" id="{FE4DBBB7-9B5D-A048-F7B2-899BC0ADBE23}"/>
              </a:ext>
            </a:extLst>
          </p:cNvPr>
          <p:cNvSpPr>
            <a:spLocks noGrp="1"/>
          </p:cNvSpPr>
          <p:nvPr>
            <p:ph type="dt" sz="half" idx="10"/>
          </p:nvPr>
        </p:nvSpPr>
        <p:spPr/>
        <p:txBody>
          <a:bodyPr/>
          <a:lstStyle/>
          <a:p>
            <a:fld id="{AF5E3BBB-61E0-964E-A13E-0C3C4965E79E}" type="datetime1">
              <a:rPr lang="en-AU" smtClean="0"/>
              <a:t>31/7/2024</a:t>
            </a:fld>
            <a:endParaRPr lang="en-KI"/>
          </a:p>
        </p:txBody>
      </p:sp>
      <p:sp>
        <p:nvSpPr>
          <p:cNvPr id="5" name="Footer Placeholder 4">
            <a:extLst>
              <a:ext uri="{FF2B5EF4-FFF2-40B4-BE49-F238E27FC236}">
                <a16:creationId xmlns:a16="http://schemas.microsoft.com/office/drawing/2014/main" id="{DA4FCE14-C83D-F491-6174-F35E1EA70FD7}"/>
              </a:ext>
            </a:extLst>
          </p:cNvPr>
          <p:cNvSpPr>
            <a:spLocks noGrp="1"/>
          </p:cNvSpPr>
          <p:nvPr>
            <p:ph type="ftr" sz="quarter" idx="11"/>
          </p:nvPr>
        </p:nvSpPr>
        <p:spPr/>
        <p:txBody>
          <a:bodyPr/>
          <a:lstStyle/>
          <a:p>
            <a:endParaRPr lang="en-KI"/>
          </a:p>
        </p:txBody>
      </p:sp>
      <p:sp>
        <p:nvSpPr>
          <p:cNvPr id="6" name="Slide Number Placeholder 5">
            <a:extLst>
              <a:ext uri="{FF2B5EF4-FFF2-40B4-BE49-F238E27FC236}">
                <a16:creationId xmlns:a16="http://schemas.microsoft.com/office/drawing/2014/main" id="{FA3507BE-8DF0-6978-9CD0-68275C932650}"/>
              </a:ext>
            </a:extLst>
          </p:cNvPr>
          <p:cNvSpPr>
            <a:spLocks noGrp="1"/>
          </p:cNvSpPr>
          <p:nvPr>
            <p:ph type="sldNum" sz="quarter" idx="12"/>
          </p:nvPr>
        </p:nvSpPr>
        <p:spPr/>
        <p:txBody>
          <a:bodyPr/>
          <a:lstStyle/>
          <a:p>
            <a:fld id="{D49B93C7-E54D-4E4B-A9E3-30382B667A0C}" type="slidenum">
              <a:rPr lang="en-KI" smtClean="0"/>
              <a:t>‹#›</a:t>
            </a:fld>
            <a:endParaRPr lang="en-KI"/>
          </a:p>
        </p:txBody>
      </p:sp>
    </p:spTree>
    <p:extLst>
      <p:ext uri="{BB962C8B-B14F-4D97-AF65-F5344CB8AC3E}">
        <p14:creationId xmlns:p14="http://schemas.microsoft.com/office/powerpoint/2010/main" val="428051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8EAF-4B4D-232A-716E-9485067B79A8}"/>
              </a:ext>
            </a:extLst>
          </p:cNvPr>
          <p:cNvSpPr>
            <a:spLocks noGrp="1"/>
          </p:cNvSpPr>
          <p:nvPr>
            <p:ph type="title"/>
          </p:nvPr>
        </p:nvSpPr>
        <p:spPr/>
        <p:txBody>
          <a:bodyPr/>
          <a:lstStyle/>
          <a:p>
            <a:r>
              <a:rPr lang="en-GB"/>
              <a:t>Click to edit Master title style</a:t>
            </a:r>
            <a:endParaRPr lang="en-KI"/>
          </a:p>
        </p:txBody>
      </p:sp>
      <p:sp>
        <p:nvSpPr>
          <p:cNvPr id="3" name="Content Placeholder 2">
            <a:extLst>
              <a:ext uri="{FF2B5EF4-FFF2-40B4-BE49-F238E27FC236}">
                <a16:creationId xmlns:a16="http://schemas.microsoft.com/office/drawing/2014/main" id="{6D5228E1-3668-ED2C-D0C6-8CB837A451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I"/>
          </a:p>
        </p:txBody>
      </p:sp>
      <p:sp>
        <p:nvSpPr>
          <p:cNvPr id="4" name="Date Placeholder 3">
            <a:extLst>
              <a:ext uri="{FF2B5EF4-FFF2-40B4-BE49-F238E27FC236}">
                <a16:creationId xmlns:a16="http://schemas.microsoft.com/office/drawing/2014/main" id="{DEB1B0B8-0141-15E4-6679-BAF198330D5C}"/>
              </a:ext>
            </a:extLst>
          </p:cNvPr>
          <p:cNvSpPr>
            <a:spLocks noGrp="1"/>
          </p:cNvSpPr>
          <p:nvPr>
            <p:ph type="dt" sz="half" idx="10"/>
          </p:nvPr>
        </p:nvSpPr>
        <p:spPr/>
        <p:txBody>
          <a:bodyPr/>
          <a:lstStyle/>
          <a:p>
            <a:fld id="{16262178-BBA8-6846-BC91-DE3119F696B7}" type="datetime1">
              <a:rPr lang="en-AU" smtClean="0"/>
              <a:t>31/7/2024</a:t>
            </a:fld>
            <a:endParaRPr lang="en-KI"/>
          </a:p>
        </p:txBody>
      </p:sp>
      <p:sp>
        <p:nvSpPr>
          <p:cNvPr id="5" name="Footer Placeholder 4">
            <a:extLst>
              <a:ext uri="{FF2B5EF4-FFF2-40B4-BE49-F238E27FC236}">
                <a16:creationId xmlns:a16="http://schemas.microsoft.com/office/drawing/2014/main" id="{09FB87E0-BAC9-BECA-1309-98769F09788F}"/>
              </a:ext>
            </a:extLst>
          </p:cNvPr>
          <p:cNvSpPr>
            <a:spLocks noGrp="1"/>
          </p:cNvSpPr>
          <p:nvPr>
            <p:ph type="ftr" sz="quarter" idx="11"/>
          </p:nvPr>
        </p:nvSpPr>
        <p:spPr/>
        <p:txBody>
          <a:bodyPr/>
          <a:lstStyle/>
          <a:p>
            <a:endParaRPr lang="en-KI"/>
          </a:p>
        </p:txBody>
      </p:sp>
      <p:sp>
        <p:nvSpPr>
          <p:cNvPr id="6" name="Slide Number Placeholder 5">
            <a:extLst>
              <a:ext uri="{FF2B5EF4-FFF2-40B4-BE49-F238E27FC236}">
                <a16:creationId xmlns:a16="http://schemas.microsoft.com/office/drawing/2014/main" id="{347FBEB9-91CE-D7AD-7008-2A6C3712E08F}"/>
              </a:ext>
            </a:extLst>
          </p:cNvPr>
          <p:cNvSpPr>
            <a:spLocks noGrp="1"/>
          </p:cNvSpPr>
          <p:nvPr>
            <p:ph type="sldNum" sz="quarter" idx="12"/>
          </p:nvPr>
        </p:nvSpPr>
        <p:spPr/>
        <p:txBody>
          <a:bodyPr/>
          <a:lstStyle/>
          <a:p>
            <a:fld id="{D49B93C7-E54D-4E4B-A9E3-30382B667A0C}" type="slidenum">
              <a:rPr lang="en-KI" smtClean="0"/>
              <a:t>‹#›</a:t>
            </a:fld>
            <a:endParaRPr lang="en-KI"/>
          </a:p>
        </p:txBody>
      </p:sp>
    </p:spTree>
    <p:extLst>
      <p:ext uri="{BB962C8B-B14F-4D97-AF65-F5344CB8AC3E}">
        <p14:creationId xmlns:p14="http://schemas.microsoft.com/office/powerpoint/2010/main" val="1625499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25781-45AB-CE80-FFAD-09692C4BBB0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KI"/>
          </a:p>
        </p:txBody>
      </p:sp>
      <p:sp>
        <p:nvSpPr>
          <p:cNvPr id="3" name="Text Placeholder 2">
            <a:extLst>
              <a:ext uri="{FF2B5EF4-FFF2-40B4-BE49-F238E27FC236}">
                <a16:creationId xmlns:a16="http://schemas.microsoft.com/office/drawing/2014/main" id="{E4CDFFC2-9C5E-EA38-0F85-43325EF421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60F8DE3-8522-FFCD-DC65-F6F173EA2D42}"/>
              </a:ext>
            </a:extLst>
          </p:cNvPr>
          <p:cNvSpPr>
            <a:spLocks noGrp="1"/>
          </p:cNvSpPr>
          <p:nvPr>
            <p:ph type="dt" sz="half" idx="10"/>
          </p:nvPr>
        </p:nvSpPr>
        <p:spPr/>
        <p:txBody>
          <a:bodyPr/>
          <a:lstStyle/>
          <a:p>
            <a:fld id="{7FEEF896-816E-B647-8922-32481A3E36C9}" type="datetime1">
              <a:rPr lang="en-AU" smtClean="0"/>
              <a:t>31/7/2024</a:t>
            </a:fld>
            <a:endParaRPr lang="en-KI"/>
          </a:p>
        </p:txBody>
      </p:sp>
      <p:sp>
        <p:nvSpPr>
          <p:cNvPr id="5" name="Footer Placeholder 4">
            <a:extLst>
              <a:ext uri="{FF2B5EF4-FFF2-40B4-BE49-F238E27FC236}">
                <a16:creationId xmlns:a16="http://schemas.microsoft.com/office/drawing/2014/main" id="{4F590BD9-559A-CA53-4C94-A547C1B440F3}"/>
              </a:ext>
            </a:extLst>
          </p:cNvPr>
          <p:cNvSpPr>
            <a:spLocks noGrp="1"/>
          </p:cNvSpPr>
          <p:nvPr>
            <p:ph type="ftr" sz="quarter" idx="11"/>
          </p:nvPr>
        </p:nvSpPr>
        <p:spPr/>
        <p:txBody>
          <a:bodyPr/>
          <a:lstStyle/>
          <a:p>
            <a:endParaRPr lang="en-KI"/>
          </a:p>
        </p:txBody>
      </p:sp>
      <p:sp>
        <p:nvSpPr>
          <p:cNvPr id="6" name="Slide Number Placeholder 5">
            <a:extLst>
              <a:ext uri="{FF2B5EF4-FFF2-40B4-BE49-F238E27FC236}">
                <a16:creationId xmlns:a16="http://schemas.microsoft.com/office/drawing/2014/main" id="{E0087A98-9432-01F7-2F57-3A092E1A986B}"/>
              </a:ext>
            </a:extLst>
          </p:cNvPr>
          <p:cNvSpPr>
            <a:spLocks noGrp="1"/>
          </p:cNvSpPr>
          <p:nvPr>
            <p:ph type="sldNum" sz="quarter" idx="12"/>
          </p:nvPr>
        </p:nvSpPr>
        <p:spPr/>
        <p:txBody>
          <a:bodyPr/>
          <a:lstStyle/>
          <a:p>
            <a:fld id="{D49B93C7-E54D-4E4B-A9E3-30382B667A0C}" type="slidenum">
              <a:rPr lang="en-KI" smtClean="0"/>
              <a:t>‹#›</a:t>
            </a:fld>
            <a:endParaRPr lang="en-KI"/>
          </a:p>
        </p:txBody>
      </p:sp>
    </p:spTree>
    <p:extLst>
      <p:ext uri="{BB962C8B-B14F-4D97-AF65-F5344CB8AC3E}">
        <p14:creationId xmlns:p14="http://schemas.microsoft.com/office/powerpoint/2010/main" val="3438009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5B9A3-55CA-3987-080D-D9ABE8C6384B}"/>
              </a:ext>
            </a:extLst>
          </p:cNvPr>
          <p:cNvSpPr>
            <a:spLocks noGrp="1"/>
          </p:cNvSpPr>
          <p:nvPr>
            <p:ph type="title"/>
          </p:nvPr>
        </p:nvSpPr>
        <p:spPr/>
        <p:txBody>
          <a:bodyPr/>
          <a:lstStyle/>
          <a:p>
            <a:r>
              <a:rPr lang="en-GB"/>
              <a:t>Click to edit Master title style</a:t>
            </a:r>
            <a:endParaRPr lang="en-KI"/>
          </a:p>
        </p:txBody>
      </p:sp>
      <p:sp>
        <p:nvSpPr>
          <p:cNvPr id="3" name="Content Placeholder 2">
            <a:extLst>
              <a:ext uri="{FF2B5EF4-FFF2-40B4-BE49-F238E27FC236}">
                <a16:creationId xmlns:a16="http://schemas.microsoft.com/office/drawing/2014/main" id="{19EB4B0F-750F-AECD-CD46-C4870D42950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I"/>
          </a:p>
        </p:txBody>
      </p:sp>
      <p:sp>
        <p:nvSpPr>
          <p:cNvPr id="4" name="Content Placeholder 3">
            <a:extLst>
              <a:ext uri="{FF2B5EF4-FFF2-40B4-BE49-F238E27FC236}">
                <a16:creationId xmlns:a16="http://schemas.microsoft.com/office/drawing/2014/main" id="{DAAB81BB-CF4C-5583-7BD9-898F1B8B875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I"/>
          </a:p>
        </p:txBody>
      </p:sp>
      <p:sp>
        <p:nvSpPr>
          <p:cNvPr id="5" name="Date Placeholder 4">
            <a:extLst>
              <a:ext uri="{FF2B5EF4-FFF2-40B4-BE49-F238E27FC236}">
                <a16:creationId xmlns:a16="http://schemas.microsoft.com/office/drawing/2014/main" id="{97113A6E-ED72-805E-2858-BC9776AA011A}"/>
              </a:ext>
            </a:extLst>
          </p:cNvPr>
          <p:cNvSpPr>
            <a:spLocks noGrp="1"/>
          </p:cNvSpPr>
          <p:nvPr>
            <p:ph type="dt" sz="half" idx="10"/>
          </p:nvPr>
        </p:nvSpPr>
        <p:spPr/>
        <p:txBody>
          <a:bodyPr/>
          <a:lstStyle/>
          <a:p>
            <a:fld id="{94B7E155-15A9-8549-BBBC-148A7B4676ED}" type="datetime1">
              <a:rPr lang="en-AU" smtClean="0"/>
              <a:t>31/7/2024</a:t>
            </a:fld>
            <a:endParaRPr lang="en-KI"/>
          </a:p>
        </p:txBody>
      </p:sp>
      <p:sp>
        <p:nvSpPr>
          <p:cNvPr id="6" name="Footer Placeholder 5">
            <a:extLst>
              <a:ext uri="{FF2B5EF4-FFF2-40B4-BE49-F238E27FC236}">
                <a16:creationId xmlns:a16="http://schemas.microsoft.com/office/drawing/2014/main" id="{EE4AED9E-523D-8703-73F6-0F46F1B9A587}"/>
              </a:ext>
            </a:extLst>
          </p:cNvPr>
          <p:cNvSpPr>
            <a:spLocks noGrp="1"/>
          </p:cNvSpPr>
          <p:nvPr>
            <p:ph type="ftr" sz="quarter" idx="11"/>
          </p:nvPr>
        </p:nvSpPr>
        <p:spPr/>
        <p:txBody>
          <a:bodyPr/>
          <a:lstStyle/>
          <a:p>
            <a:endParaRPr lang="en-KI"/>
          </a:p>
        </p:txBody>
      </p:sp>
      <p:sp>
        <p:nvSpPr>
          <p:cNvPr id="7" name="Slide Number Placeholder 6">
            <a:extLst>
              <a:ext uri="{FF2B5EF4-FFF2-40B4-BE49-F238E27FC236}">
                <a16:creationId xmlns:a16="http://schemas.microsoft.com/office/drawing/2014/main" id="{E69D57CE-3E87-3E62-B01B-49560D726F5C}"/>
              </a:ext>
            </a:extLst>
          </p:cNvPr>
          <p:cNvSpPr>
            <a:spLocks noGrp="1"/>
          </p:cNvSpPr>
          <p:nvPr>
            <p:ph type="sldNum" sz="quarter" idx="12"/>
          </p:nvPr>
        </p:nvSpPr>
        <p:spPr/>
        <p:txBody>
          <a:bodyPr/>
          <a:lstStyle/>
          <a:p>
            <a:fld id="{D49B93C7-E54D-4E4B-A9E3-30382B667A0C}" type="slidenum">
              <a:rPr lang="en-KI" smtClean="0"/>
              <a:t>‹#›</a:t>
            </a:fld>
            <a:endParaRPr lang="en-KI"/>
          </a:p>
        </p:txBody>
      </p:sp>
    </p:spTree>
    <p:extLst>
      <p:ext uri="{BB962C8B-B14F-4D97-AF65-F5344CB8AC3E}">
        <p14:creationId xmlns:p14="http://schemas.microsoft.com/office/powerpoint/2010/main" val="266947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07710-9986-B82B-E540-6913D476A1B7}"/>
              </a:ext>
            </a:extLst>
          </p:cNvPr>
          <p:cNvSpPr>
            <a:spLocks noGrp="1"/>
          </p:cNvSpPr>
          <p:nvPr>
            <p:ph type="title"/>
          </p:nvPr>
        </p:nvSpPr>
        <p:spPr>
          <a:xfrm>
            <a:off x="839788" y="365125"/>
            <a:ext cx="10515600" cy="1325563"/>
          </a:xfrm>
        </p:spPr>
        <p:txBody>
          <a:bodyPr/>
          <a:lstStyle/>
          <a:p>
            <a:r>
              <a:rPr lang="en-GB"/>
              <a:t>Click to edit Master title style</a:t>
            </a:r>
            <a:endParaRPr lang="en-KI"/>
          </a:p>
        </p:txBody>
      </p:sp>
      <p:sp>
        <p:nvSpPr>
          <p:cNvPr id="3" name="Text Placeholder 2">
            <a:extLst>
              <a:ext uri="{FF2B5EF4-FFF2-40B4-BE49-F238E27FC236}">
                <a16:creationId xmlns:a16="http://schemas.microsoft.com/office/drawing/2014/main" id="{55784FDE-409F-AB89-7753-A26CA4A177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36A4FDA-1BAD-6C5E-EC17-07B84A0C306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I"/>
          </a:p>
        </p:txBody>
      </p:sp>
      <p:sp>
        <p:nvSpPr>
          <p:cNvPr id="5" name="Text Placeholder 4">
            <a:extLst>
              <a:ext uri="{FF2B5EF4-FFF2-40B4-BE49-F238E27FC236}">
                <a16:creationId xmlns:a16="http://schemas.microsoft.com/office/drawing/2014/main" id="{122E0546-7154-E56E-399B-F4E92F3715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46291D2-DF6D-5337-D740-283FB49802E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I"/>
          </a:p>
        </p:txBody>
      </p:sp>
      <p:sp>
        <p:nvSpPr>
          <p:cNvPr id="7" name="Date Placeholder 6">
            <a:extLst>
              <a:ext uri="{FF2B5EF4-FFF2-40B4-BE49-F238E27FC236}">
                <a16:creationId xmlns:a16="http://schemas.microsoft.com/office/drawing/2014/main" id="{7927F2D0-A37E-947D-D786-797F2451B9C1}"/>
              </a:ext>
            </a:extLst>
          </p:cNvPr>
          <p:cNvSpPr>
            <a:spLocks noGrp="1"/>
          </p:cNvSpPr>
          <p:nvPr>
            <p:ph type="dt" sz="half" idx="10"/>
          </p:nvPr>
        </p:nvSpPr>
        <p:spPr/>
        <p:txBody>
          <a:bodyPr/>
          <a:lstStyle/>
          <a:p>
            <a:fld id="{ED301E6F-4F81-7743-AC5D-0A4079DCA9C7}" type="datetime1">
              <a:rPr lang="en-AU" smtClean="0"/>
              <a:t>31/7/2024</a:t>
            </a:fld>
            <a:endParaRPr lang="en-KI"/>
          </a:p>
        </p:txBody>
      </p:sp>
      <p:sp>
        <p:nvSpPr>
          <p:cNvPr id="8" name="Footer Placeholder 7">
            <a:extLst>
              <a:ext uri="{FF2B5EF4-FFF2-40B4-BE49-F238E27FC236}">
                <a16:creationId xmlns:a16="http://schemas.microsoft.com/office/drawing/2014/main" id="{9E0B644D-B3DB-7AFC-9D28-E6780F8875EA}"/>
              </a:ext>
            </a:extLst>
          </p:cNvPr>
          <p:cNvSpPr>
            <a:spLocks noGrp="1"/>
          </p:cNvSpPr>
          <p:nvPr>
            <p:ph type="ftr" sz="quarter" idx="11"/>
          </p:nvPr>
        </p:nvSpPr>
        <p:spPr/>
        <p:txBody>
          <a:bodyPr/>
          <a:lstStyle/>
          <a:p>
            <a:endParaRPr lang="en-KI"/>
          </a:p>
        </p:txBody>
      </p:sp>
      <p:sp>
        <p:nvSpPr>
          <p:cNvPr id="9" name="Slide Number Placeholder 8">
            <a:extLst>
              <a:ext uri="{FF2B5EF4-FFF2-40B4-BE49-F238E27FC236}">
                <a16:creationId xmlns:a16="http://schemas.microsoft.com/office/drawing/2014/main" id="{372B1063-6A46-6903-AE89-B394FB90A597}"/>
              </a:ext>
            </a:extLst>
          </p:cNvPr>
          <p:cNvSpPr>
            <a:spLocks noGrp="1"/>
          </p:cNvSpPr>
          <p:nvPr>
            <p:ph type="sldNum" sz="quarter" idx="12"/>
          </p:nvPr>
        </p:nvSpPr>
        <p:spPr/>
        <p:txBody>
          <a:bodyPr/>
          <a:lstStyle/>
          <a:p>
            <a:fld id="{D49B93C7-E54D-4E4B-A9E3-30382B667A0C}" type="slidenum">
              <a:rPr lang="en-KI" smtClean="0"/>
              <a:t>‹#›</a:t>
            </a:fld>
            <a:endParaRPr lang="en-KI"/>
          </a:p>
        </p:txBody>
      </p:sp>
    </p:spTree>
    <p:extLst>
      <p:ext uri="{BB962C8B-B14F-4D97-AF65-F5344CB8AC3E}">
        <p14:creationId xmlns:p14="http://schemas.microsoft.com/office/powerpoint/2010/main" val="3226744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70146-4A99-9761-5C2B-B5DEFFF4BC77}"/>
              </a:ext>
            </a:extLst>
          </p:cNvPr>
          <p:cNvSpPr>
            <a:spLocks noGrp="1"/>
          </p:cNvSpPr>
          <p:nvPr>
            <p:ph type="title"/>
          </p:nvPr>
        </p:nvSpPr>
        <p:spPr/>
        <p:txBody>
          <a:bodyPr/>
          <a:lstStyle/>
          <a:p>
            <a:r>
              <a:rPr lang="en-GB"/>
              <a:t>Click to edit Master title style</a:t>
            </a:r>
            <a:endParaRPr lang="en-KI"/>
          </a:p>
        </p:txBody>
      </p:sp>
      <p:sp>
        <p:nvSpPr>
          <p:cNvPr id="3" name="Date Placeholder 2">
            <a:extLst>
              <a:ext uri="{FF2B5EF4-FFF2-40B4-BE49-F238E27FC236}">
                <a16:creationId xmlns:a16="http://schemas.microsoft.com/office/drawing/2014/main" id="{1E0F10CD-9C2E-67A9-D5E0-39092EC8CF06}"/>
              </a:ext>
            </a:extLst>
          </p:cNvPr>
          <p:cNvSpPr>
            <a:spLocks noGrp="1"/>
          </p:cNvSpPr>
          <p:nvPr>
            <p:ph type="dt" sz="half" idx="10"/>
          </p:nvPr>
        </p:nvSpPr>
        <p:spPr/>
        <p:txBody>
          <a:bodyPr/>
          <a:lstStyle/>
          <a:p>
            <a:fld id="{5B09D057-8A6B-F848-86A3-876DFD3C75B8}" type="datetime1">
              <a:rPr lang="en-AU" smtClean="0"/>
              <a:t>31/7/2024</a:t>
            </a:fld>
            <a:endParaRPr lang="en-KI"/>
          </a:p>
        </p:txBody>
      </p:sp>
      <p:sp>
        <p:nvSpPr>
          <p:cNvPr id="4" name="Footer Placeholder 3">
            <a:extLst>
              <a:ext uri="{FF2B5EF4-FFF2-40B4-BE49-F238E27FC236}">
                <a16:creationId xmlns:a16="http://schemas.microsoft.com/office/drawing/2014/main" id="{6ABDD0BE-BAB2-D764-FC2E-53E7C4C4DF6A}"/>
              </a:ext>
            </a:extLst>
          </p:cNvPr>
          <p:cNvSpPr>
            <a:spLocks noGrp="1"/>
          </p:cNvSpPr>
          <p:nvPr>
            <p:ph type="ftr" sz="quarter" idx="11"/>
          </p:nvPr>
        </p:nvSpPr>
        <p:spPr/>
        <p:txBody>
          <a:bodyPr/>
          <a:lstStyle/>
          <a:p>
            <a:endParaRPr lang="en-KI"/>
          </a:p>
        </p:txBody>
      </p:sp>
      <p:sp>
        <p:nvSpPr>
          <p:cNvPr id="5" name="Slide Number Placeholder 4">
            <a:extLst>
              <a:ext uri="{FF2B5EF4-FFF2-40B4-BE49-F238E27FC236}">
                <a16:creationId xmlns:a16="http://schemas.microsoft.com/office/drawing/2014/main" id="{904EB696-B55A-BCB2-C383-7E1DD26B20F8}"/>
              </a:ext>
            </a:extLst>
          </p:cNvPr>
          <p:cNvSpPr>
            <a:spLocks noGrp="1"/>
          </p:cNvSpPr>
          <p:nvPr>
            <p:ph type="sldNum" sz="quarter" idx="12"/>
          </p:nvPr>
        </p:nvSpPr>
        <p:spPr/>
        <p:txBody>
          <a:bodyPr/>
          <a:lstStyle/>
          <a:p>
            <a:fld id="{D49B93C7-E54D-4E4B-A9E3-30382B667A0C}" type="slidenum">
              <a:rPr lang="en-KI" smtClean="0"/>
              <a:t>‹#›</a:t>
            </a:fld>
            <a:endParaRPr lang="en-KI"/>
          </a:p>
        </p:txBody>
      </p:sp>
    </p:spTree>
    <p:extLst>
      <p:ext uri="{BB962C8B-B14F-4D97-AF65-F5344CB8AC3E}">
        <p14:creationId xmlns:p14="http://schemas.microsoft.com/office/powerpoint/2010/main" val="2937989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59177F-D92E-DA31-2AC3-01D731C7AD50}"/>
              </a:ext>
            </a:extLst>
          </p:cNvPr>
          <p:cNvSpPr>
            <a:spLocks noGrp="1"/>
          </p:cNvSpPr>
          <p:nvPr>
            <p:ph type="dt" sz="half" idx="10"/>
          </p:nvPr>
        </p:nvSpPr>
        <p:spPr/>
        <p:txBody>
          <a:bodyPr/>
          <a:lstStyle/>
          <a:p>
            <a:fld id="{3819CC88-3397-394E-9A36-F3EC23A8EF39}" type="datetime1">
              <a:rPr lang="en-AU" smtClean="0"/>
              <a:t>31/7/2024</a:t>
            </a:fld>
            <a:endParaRPr lang="en-KI"/>
          </a:p>
        </p:txBody>
      </p:sp>
      <p:sp>
        <p:nvSpPr>
          <p:cNvPr id="3" name="Footer Placeholder 2">
            <a:extLst>
              <a:ext uri="{FF2B5EF4-FFF2-40B4-BE49-F238E27FC236}">
                <a16:creationId xmlns:a16="http://schemas.microsoft.com/office/drawing/2014/main" id="{66CB4A4D-901B-0B6F-17A2-5B7F4958DA6B}"/>
              </a:ext>
            </a:extLst>
          </p:cNvPr>
          <p:cNvSpPr>
            <a:spLocks noGrp="1"/>
          </p:cNvSpPr>
          <p:nvPr>
            <p:ph type="ftr" sz="quarter" idx="11"/>
          </p:nvPr>
        </p:nvSpPr>
        <p:spPr/>
        <p:txBody>
          <a:bodyPr/>
          <a:lstStyle/>
          <a:p>
            <a:endParaRPr lang="en-KI"/>
          </a:p>
        </p:txBody>
      </p:sp>
      <p:sp>
        <p:nvSpPr>
          <p:cNvPr id="4" name="Slide Number Placeholder 3">
            <a:extLst>
              <a:ext uri="{FF2B5EF4-FFF2-40B4-BE49-F238E27FC236}">
                <a16:creationId xmlns:a16="http://schemas.microsoft.com/office/drawing/2014/main" id="{C6015275-5D32-CB98-78A2-BBE1D94B66DB}"/>
              </a:ext>
            </a:extLst>
          </p:cNvPr>
          <p:cNvSpPr>
            <a:spLocks noGrp="1"/>
          </p:cNvSpPr>
          <p:nvPr>
            <p:ph type="sldNum" sz="quarter" idx="12"/>
          </p:nvPr>
        </p:nvSpPr>
        <p:spPr/>
        <p:txBody>
          <a:bodyPr/>
          <a:lstStyle/>
          <a:p>
            <a:fld id="{D49B93C7-E54D-4E4B-A9E3-30382B667A0C}" type="slidenum">
              <a:rPr lang="en-KI" smtClean="0"/>
              <a:t>‹#›</a:t>
            </a:fld>
            <a:endParaRPr lang="en-KI"/>
          </a:p>
        </p:txBody>
      </p:sp>
    </p:spTree>
    <p:extLst>
      <p:ext uri="{BB962C8B-B14F-4D97-AF65-F5344CB8AC3E}">
        <p14:creationId xmlns:p14="http://schemas.microsoft.com/office/powerpoint/2010/main" val="2674612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ACC91-F5EE-2DBC-0FF1-4431E8CA300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KI"/>
          </a:p>
        </p:txBody>
      </p:sp>
      <p:sp>
        <p:nvSpPr>
          <p:cNvPr id="3" name="Content Placeholder 2">
            <a:extLst>
              <a:ext uri="{FF2B5EF4-FFF2-40B4-BE49-F238E27FC236}">
                <a16:creationId xmlns:a16="http://schemas.microsoft.com/office/drawing/2014/main" id="{9B932969-3544-EC60-AF45-4879259E85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I"/>
          </a:p>
        </p:txBody>
      </p:sp>
      <p:sp>
        <p:nvSpPr>
          <p:cNvPr id="4" name="Text Placeholder 3">
            <a:extLst>
              <a:ext uri="{FF2B5EF4-FFF2-40B4-BE49-F238E27FC236}">
                <a16:creationId xmlns:a16="http://schemas.microsoft.com/office/drawing/2014/main" id="{90DD89CA-95D5-F73F-16BD-24CD7FFA7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C4D39C1-6A75-1206-859A-3C4D081446FD}"/>
              </a:ext>
            </a:extLst>
          </p:cNvPr>
          <p:cNvSpPr>
            <a:spLocks noGrp="1"/>
          </p:cNvSpPr>
          <p:nvPr>
            <p:ph type="dt" sz="half" idx="10"/>
          </p:nvPr>
        </p:nvSpPr>
        <p:spPr/>
        <p:txBody>
          <a:bodyPr/>
          <a:lstStyle/>
          <a:p>
            <a:fld id="{B85DAB2F-DEB9-D548-8636-70626F29FD2F}" type="datetime1">
              <a:rPr lang="en-AU" smtClean="0"/>
              <a:t>31/7/2024</a:t>
            </a:fld>
            <a:endParaRPr lang="en-KI"/>
          </a:p>
        </p:txBody>
      </p:sp>
      <p:sp>
        <p:nvSpPr>
          <p:cNvPr id="6" name="Footer Placeholder 5">
            <a:extLst>
              <a:ext uri="{FF2B5EF4-FFF2-40B4-BE49-F238E27FC236}">
                <a16:creationId xmlns:a16="http://schemas.microsoft.com/office/drawing/2014/main" id="{56964D9D-64A3-8AB5-6E81-0EFE5C235C9C}"/>
              </a:ext>
            </a:extLst>
          </p:cNvPr>
          <p:cNvSpPr>
            <a:spLocks noGrp="1"/>
          </p:cNvSpPr>
          <p:nvPr>
            <p:ph type="ftr" sz="quarter" idx="11"/>
          </p:nvPr>
        </p:nvSpPr>
        <p:spPr/>
        <p:txBody>
          <a:bodyPr/>
          <a:lstStyle/>
          <a:p>
            <a:endParaRPr lang="en-KI"/>
          </a:p>
        </p:txBody>
      </p:sp>
      <p:sp>
        <p:nvSpPr>
          <p:cNvPr id="7" name="Slide Number Placeholder 6">
            <a:extLst>
              <a:ext uri="{FF2B5EF4-FFF2-40B4-BE49-F238E27FC236}">
                <a16:creationId xmlns:a16="http://schemas.microsoft.com/office/drawing/2014/main" id="{B6D21F75-0157-6DE3-155F-5AA89F7B9905}"/>
              </a:ext>
            </a:extLst>
          </p:cNvPr>
          <p:cNvSpPr>
            <a:spLocks noGrp="1"/>
          </p:cNvSpPr>
          <p:nvPr>
            <p:ph type="sldNum" sz="quarter" idx="12"/>
          </p:nvPr>
        </p:nvSpPr>
        <p:spPr/>
        <p:txBody>
          <a:bodyPr/>
          <a:lstStyle/>
          <a:p>
            <a:fld id="{D49B93C7-E54D-4E4B-A9E3-30382B667A0C}" type="slidenum">
              <a:rPr lang="en-KI" smtClean="0"/>
              <a:t>‹#›</a:t>
            </a:fld>
            <a:endParaRPr lang="en-KI"/>
          </a:p>
        </p:txBody>
      </p:sp>
    </p:spTree>
    <p:extLst>
      <p:ext uri="{BB962C8B-B14F-4D97-AF65-F5344CB8AC3E}">
        <p14:creationId xmlns:p14="http://schemas.microsoft.com/office/powerpoint/2010/main" val="2662928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DCC11-35BC-C27C-95FE-8D1865D7501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KI"/>
          </a:p>
        </p:txBody>
      </p:sp>
      <p:sp>
        <p:nvSpPr>
          <p:cNvPr id="3" name="Picture Placeholder 2">
            <a:extLst>
              <a:ext uri="{FF2B5EF4-FFF2-40B4-BE49-F238E27FC236}">
                <a16:creationId xmlns:a16="http://schemas.microsoft.com/office/drawing/2014/main" id="{38CF77C0-FE44-BAC2-E0A3-EDA909C8F8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KI"/>
          </a:p>
        </p:txBody>
      </p:sp>
      <p:sp>
        <p:nvSpPr>
          <p:cNvPr id="4" name="Text Placeholder 3">
            <a:extLst>
              <a:ext uri="{FF2B5EF4-FFF2-40B4-BE49-F238E27FC236}">
                <a16:creationId xmlns:a16="http://schemas.microsoft.com/office/drawing/2014/main" id="{CB474978-6D5F-1590-BC59-5C5AA483A2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5771983-A8BD-405C-CF26-AA52A82FED91}"/>
              </a:ext>
            </a:extLst>
          </p:cNvPr>
          <p:cNvSpPr>
            <a:spLocks noGrp="1"/>
          </p:cNvSpPr>
          <p:nvPr>
            <p:ph type="dt" sz="half" idx="10"/>
          </p:nvPr>
        </p:nvSpPr>
        <p:spPr/>
        <p:txBody>
          <a:bodyPr/>
          <a:lstStyle/>
          <a:p>
            <a:fld id="{00CDD15F-FB01-F94D-9DD0-013FEE65E3E6}" type="datetime1">
              <a:rPr lang="en-AU" smtClean="0"/>
              <a:t>31/7/2024</a:t>
            </a:fld>
            <a:endParaRPr lang="en-KI"/>
          </a:p>
        </p:txBody>
      </p:sp>
      <p:sp>
        <p:nvSpPr>
          <p:cNvPr id="6" name="Footer Placeholder 5">
            <a:extLst>
              <a:ext uri="{FF2B5EF4-FFF2-40B4-BE49-F238E27FC236}">
                <a16:creationId xmlns:a16="http://schemas.microsoft.com/office/drawing/2014/main" id="{D6D66FC1-CDAF-12FC-E3E3-3A356613BE44}"/>
              </a:ext>
            </a:extLst>
          </p:cNvPr>
          <p:cNvSpPr>
            <a:spLocks noGrp="1"/>
          </p:cNvSpPr>
          <p:nvPr>
            <p:ph type="ftr" sz="quarter" idx="11"/>
          </p:nvPr>
        </p:nvSpPr>
        <p:spPr/>
        <p:txBody>
          <a:bodyPr/>
          <a:lstStyle/>
          <a:p>
            <a:endParaRPr lang="en-KI"/>
          </a:p>
        </p:txBody>
      </p:sp>
      <p:sp>
        <p:nvSpPr>
          <p:cNvPr id="7" name="Slide Number Placeholder 6">
            <a:extLst>
              <a:ext uri="{FF2B5EF4-FFF2-40B4-BE49-F238E27FC236}">
                <a16:creationId xmlns:a16="http://schemas.microsoft.com/office/drawing/2014/main" id="{791447D9-8D3D-DDC3-BCEC-59473106FAD8}"/>
              </a:ext>
            </a:extLst>
          </p:cNvPr>
          <p:cNvSpPr>
            <a:spLocks noGrp="1"/>
          </p:cNvSpPr>
          <p:nvPr>
            <p:ph type="sldNum" sz="quarter" idx="12"/>
          </p:nvPr>
        </p:nvSpPr>
        <p:spPr/>
        <p:txBody>
          <a:bodyPr/>
          <a:lstStyle/>
          <a:p>
            <a:fld id="{D49B93C7-E54D-4E4B-A9E3-30382B667A0C}" type="slidenum">
              <a:rPr lang="en-KI" smtClean="0"/>
              <a:t>‹#›</a:t>
            </a:fld>
            <a:endParaRPr lang="en-KI"/>
          </a:p>
        </p:txBody>
      </p:sp>
    </p:spTree>
    <p:extLst>
      <p:ext uri="{BB962C8B-B14F-4D97-AF65-F5344CB8AC3E}">
        <p14:creationId xmlns:p14="http://schemas.microsoft.com/office/powerpoint/2010/main" val="2334553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6A369A-1DF5-CDD1-3789-91943AF20D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KI"/>
          </a:p>
        </p:txBody>
      </p:sp>
      <p:sp>
        <p:nvSpPr>
          <p:cNvPr id="3" name="Text Placeholder 2">
            <a:extLst>
              <a:ext uri="{FF2B5EF4-FFF2-40B4-BE49-F238E27FC236}">
                <a16:creationId xmlns:a16="http://schemas.microsoft.com/office/drawing/2014/main" id="{1CF16590-1B79-BE8C-2E8F-8506FFA410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KI"/>
          </a:p>
        </p:txBody>
      </p:sp>
      <p:sp>
        <p:nvSpPr>
          <p:cNvPr id="4" name="Date Placeholder 3">
            <a:extLst>
              <a:ext uri="{FF2B5EF4-FFF2-40B4-BE49-F238E27FC236}">
                <a16:creationId xmlns:a16="http://schemas.microsoft.com/office/drawing/2014/main" id="{C76805F5-45CA-4E17-8870-C8F06E2134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C0AF4-BA49-CC4C-AA80-803446D719F5}" type="datetime1">
              <a:rPr lang="en-AU" smtClean="0"/>
              <a:t>31/7/2024</a:t>
            </a:fld>
            <a:endParaRPr lang="en-KI"/>
          </a:p>
        </p:txBody>
      </p:sp>
      <p:sp>
        <p:nvSpPr>
          <p:cNvPr id="5" name="Footer Placeholder 4">
            <a:extLst>
              <a:ext uri="{FF2B5EF4-FFF2-40B4-BE49-F238E27FC236}">
                <a16:creationId xmlns:a16="http://schemas.microsoft.com/office/drawing/2014/main" id="{CDC9FD6C-FF6C-D086-7EDF-7DA10B6C08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KI"/>
          </a:p>
        </p:txBody>
      </p:sp>
      <p:sp>
        <p:nvSpPr>
          <p:cNvPr id="6" name="Slide Number Placeholder 5">
            <a:extLst>
              <a:ext uri="{FF2B5EF4-FFF2-40B4-BE49-F238E27FC236}">
                <a16:creationId xmlns:a16="http://schemas.microsoft.com/office/drawing/2014/main" id="{1987AB93-9F9F-0266-B111-EE4A3254E0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B93C7-E54D-4E4B-A9E3-30382B667A0C}" type="slidenum">
              <a:rPr lang="en-KI" smtClean="0"/>
              <a:t>‹#›</a:t>
            </a:fld>
            <a:endParaRPr lang="en-KI"/>
          </a:p>
        </p:txBody>
      </p:sp>
    </p:spTree>
    <p:extLst>
      <p:ext uri="{BB962C8B-B14F-4D97-AF65-F5344CB8AC3E}">
        <p14:creationId xmlns:p14="http://schemas.microsoft.com/office/powerpoint/2010/main" val="3381759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K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bangladesh.unfpa.org/en/news/revolutionizing-maternal-health-urban-bangladesh"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hyperlink" Target="https://panda.org.au/checklist" TargetMode="External"/><Relationship Id="rId5" Type="http://schemas.openxmlformats.org/officeDocument/2006/relationships/hyperlink" Target="https://www.cope.org.au/readytocope/" TargetMode="External"/><Relationship Id="rId4" Type="http://schemas.openxmlformats.org/officeDocument/2006/relationships/hyperlink" Target="https://onelink.to/p2kc5q"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www.monash.edu/__data/assets/pdf_file/0003/3379521/Evidence-Based-Guidelines-2023.pdf" TargetMode="External"/><Relationship Id="rId7"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hyperlink" Target="https://www.who.int/news-room/fact-sheets/detail/polycystic-ovary-syndrome" TargetMode="External"/><Relationship Id="rId5" Type="http://schemas.openxmlformats.org/officeDocument/2006/relationships/hyperlink" Target="https://youtu.be/DJQdO0EuT78" TargetMode="External"/><Relationship Id="rId4" Type="http://schemas.openxmlformats.org/officeDocument/2006/relationships/hyperlink" Target="https://www.monash.edu/medicine/mchri/pcos"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ranzcog.edu.au/wp-content/uploads/2022/05/Managing-menopausal-symptoms.pdf" TargetMode="External"/><Relationship Id="rId7" Type="http://schemas.openxmlformats.org/officeDocument/2006/relationships/hyperlink" Target="http://www.askearlymenopause.org/"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www.swanstudy.org/" TargetMode="External"/><Relationship Id="rId5" Type="http://schemas.openxmlformats.org/officeDocument/2006/relationships/hyperlink" Target="https://www.nhlbi.nih.gov/science/womens-health-initiative-whi" TargetMode="External"/><Relationship Id="rId4" Type="http://schemas.openxmlformats.org/officeDocument/2006/relationships/hyperlink" Target="https://www.thelancet.com/series/menopause-2024" TargetMode="External"/><Relationship Id="rId9"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hyperlink" Target="https://www.unfpa.org/" TargetMode="External"/><Relationship Id="rId3" Type="http://schemas.openxmlformats.org/officeDocument/2006/relationships/hyperlink" Target="https://www.forumsec.org/2012/08/30/plged/" TargetMode="External"/><Relationship Id="rId7" Type="http://schemas.openxmlformats.org/officeDocument/2006/relationships/hyperlink" Target="https://www.promptmaternity.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ranzcog.edu.au/resource-hub/" TargetMode="External"/><Relationship Id="rId11" Type="http://schemas.openxmlformats.org/officeDocument/2006/relationships/hyperlink" Target="https://www.spc.int/" TargetMode="External"/><Relationship Id="rId5" Type="http://schemas.openxmlformats.org/officeDocument/2006/relationships/hyperlink" Target="https://www.spc.int/sites/default/files/documents/14th%20Triennial%20Conference%20of%20Pacific%20Women%20Eng.pdf" TargetMode="External"/><Relationship Id="rId10" Type="http://schemas.openxmlformats.org/officeDocument/2006/relationships/hyperlink" Target="https://www.unicef.org/" TargetMode="External"/><Relationship Id="rId4" Type="http://schemas.openxmlformats.org/officeDocument/2006/relationships/hyperlink" Target="https://www.spc.int/sites/default/files/wordpresscontent/wp-content/uploads/2017/10/PPA-Gender-Equality-Womens-Human-Rights.pdf" TargetMode="External"/><Relationship Id="rId9" Type="http://schemas.openxmlformats.org/officeDocument/2006/relationships/hyperlink" Target="https://www.who.in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freepik.com/premium-vector/female-hormones-lifestyle-graph-estrogen-end-progesterone-diagram-woman-body-childhood-puberty-reproductive-years-perimenopause-menopause-maximum-minimum-level-flat-vector_74697778.ht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unfpa.org/sites/default/files/pub-pdf/2023_Gender%20Equality%20Strategy.pdf"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ncbi.nlm.nih.gov/pmc/articles/PMC988770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94">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0D0CAB-E4F8-D89E-CDA1-F001FB430DCC}"/>
              </a:ext>
            </a:extLst>
          </p:cNvPr>
          <p:cNvSpPr>
            <a:spLocks noGrp="1"/>
          </p:cNvSpPr>
          <p:nvPr>
            <p:ph type="ctrTitle"/>
          </p:nvPr>
        </p:nvSpPr>
        <p:spPr>
          <a:xfrm>
            <a:off x="4853988" y="320041"/>
            <a:ext cx="6707084" cy="3892668"/>
          </a:xfrm>
        </p:spPr>
        <p:txBody>
          <a:bodyPr>
            <a:normAutofit/>
          </a:bodyPr>
          <a:lstStyle/>
          <a:p>
            <a:pPr algn="l"/>
            <a:r>
              <a:rPr lang="en-AU" sz="3600" dirty="0"/>
              <a:t>Session3:#MenoPause Connect</a:t>
            </a:r>
            <a:br>
              <a:rPr lang="en-AU" sz="3600" dirty="0"/>
            </a:br>
            <a:br>
              <a:rPr lang="en-AU" sz="3600" dirty="0"/>
            </a:br>
            <a:r>
              <a:rPr lang="en-AU" sz="3600" b="1" dirty="0"/>
              <a:t>Women's Health </a:t>
            </a:r>
            <a:br>
              <a:rPr lang="en-AU" sz="3600" dirty="0"/>
            </a:br>
            <a:r>
              <a:rPr lang="en-AU" sz="3600" dirty="0"/>
              <a:t>Research, Maternal Health, PCOS, Hormonal Imbalance</a:t>
            </a:r>
            <a:br>
              <a:rPr lang="en-AU" sz="3600" dirty="0"/>
            </a:br>
            <a:r>
              <a:rPr lang="en-AU" sz="3600" dirty="0"/>
              <a:t>Futuristic Medicine for Vitality and Performance</a:t>
            </a:r>
            <a:endParaRPr lang="en-KI" sz="3600"/>
          </a:p>
        </p:txBody>
      </p:sp>
      <p:sp>
        <p:nvSpPr>
          <p:cNvPr id="3" name="Subtitle 2">
            <a:extLst>
              <a:ext uri="{FF2B5EF4-FFF2-40B4-BE49-F238E27FC236}">
                <a16:creationId xmlns:a16="http://schemas.microsoft.com/office/drawing/2014/main" id="{115A7D10-7D09-9697-47F0-A6CECD4CD202}"/>
              </a:ext>
            </a:extLst>
          </p:cNvPr>
          <p:cNvSpPr>
            <a:spLocks noGrp="1"/>
          </p:cNvSpPr>
          <p:nvPr>
            <p:ph type="subTitle" idx="1"/>
          </p:nvPr>
        </p:nvSpPr>
        <p:spPr>
          <a:xfrm>
            <a:off x="4853699" y="4631161"/>
            <a:ext cx="6707366" cy="1569486"/>
          </a:xfrm>
        </p:spPr>
        <p:txBody>
          <a:bodyPr>
            <a:normAutofit/>
          </a:bodyPr>
          <a:lstStyle/>
          <a:p>
            <a:pPr algn="l"/>
            <a:r>
              <a:rPr lang="en-AU" dirty="0"/>
              <a:t>Dr Amanda Noovao Hill, Obstetrician &amp; Gynaecologist, Head of Secretariat &amp; Vice President, PSRH</a:t>
            </a:r>
          </a:p>
        </p:txBody>
      </p:sp>
      <p:pic>
        <p:nvPicPr>
          <p:cNvPr id="5" name="Picture 4" descr="A logo of a mother holding a baby&#10;&#10;Description automatically generated">
            <a:extLst>
              <a:ext uri="{FF2B5EF4-FFF2-40B4-BE49-F238E27FC236}">
                <a16:creationId xmlns:a16="http://schemas.microsoft.com/office/drawing/2014/main" id="{2F3638A0-E5D3-F3C6-5744-6434FE8B7723}"/>
              </a:ext>
            </a:extLst>
          </p:cNvPr>
          <p:cNvPicPr>
            <a:picLocks noChangeAspect="1"/>
          </p:cNvPicPr>
          <p:nvPr/>
        </p:nvPicPr>
        <p:blipFill>
          <a:blip r:embed="rId3"/>
          <a:srcRect r="-2" b="1498"/>
          <a:stretch/>
        </p:blipFill>
        <p:spPr>
          <a:xfrm>
            <a:off x="320040" y="1226248"/>
            <a:ext cx="4087368" cy="4087368"/>
          </a:xfrm>
          <a:prstGeom prst="rect">
            <a:avLst/>
          </a:prstGeom>
        </p:spPr>
      </p:pic>
      <p:sp>
        <p:nvSpPr>
          <p:cNvPr id="9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1206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c 29">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FF4A40-3FF3-6BEC-FD86-7FEA65DCB4FF}"/>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sz="3600" kern="1200" dirty="0">
                <a:solidFill>
                  <a:schemeClr val="tx1"/>
                </a:solidFill>
                <a:latin typeface="+mj-lt"/>
                <a:ea typeface="+mj-ea"/>
                <a:cs typeface="+mj-cs"/>
              </a:rPr>
              <a:t>The three delays model – Pregnancy related Mortality</a:t>
            </a:r>
          </a:p>
        </p:txBody>
      </p:sp>
      <p:pic>
        <p:nvPicPr>
          <p:cNvPr id="12" name="Content Placeholder 11" descr="A diagram of a process&#10;&#10;Description automatically generated">
            <a:extLst>
              <a:ext uri="{FF2B5EF4-FFF2-40B4-BE49-F238E27FC236}">
                <a16:creationId xmlns:a16="http://schemas.microsoft.com/office/drawing/2014/main" id="{037B851A-ED12-E621-5977-E3992B038AA3}"/>
              </a:ext>
            </a:extLst>
          </p:cNvPr>
          <p:cNvPicPr>
            <a:picLocks noChangeAspect="1"/>
          </p:cNvPicPr>
          <p:nvPr/>
        </p:nvPicPr>
        <p:blipFill>
          <a:blip r:embed="rId3"/>
          <a:stretch>
            <a:fillRect/>
          </a:stretch>
        </p:blipFill>
        <p:spPr>
          <a:xfrm>
            <a:off x="1543592" y="1898107"/>
            <a:ext cx="4099051" cy="3134568"/>
          </a:xfrm>
          <a:prstGeom prst="rect">
            <a:avLst/>
          </a:prstGeom>
        </p:spPr>
      </p:pic>
      <p:sp>
        <p:nvSpPr>
          <p:cNvPr id="5" name="Slide Number Placeholder 4">
            <a:extLst>
              <a:ext uri="{FF2B5EF4-FFF2-40B4-BE49-F238E27FC236}">
                <a16:creationId xmlns:a16="http://schemas.microsoft.com/office/drawing/2014/main" id="{65674D0A-9B46-B912-A46B-8DEAC48181D8}"/>
              </a:ext>
            </a:extLst>
          </p:cNvPr>
          <p:cNvSpPr>
            <a:spLocks/>
          </p:cNvSpPr>
          <p:nvPr/>
        </p:nvSpPr>
        <p:spPr>
          <a:xfrm>
            <a:off x="8210303" y="5852447"/>
            <a:ext cx="2438104" cy="324516"/>
          </a:xfrm>
          <a:prstGeom prst="rect">
            <a:avLst/>
          </a:prstGeom>
        </p:spPr>
        <p:txBody>
          <a:bodyPr/>
          <a:lstStyle/>
          <a:p>
            <a:pPr defTabSz="804672">
              <a:spcAft>
                <a:spcPts val="600"/>
              </a:spcAft>
            </a:pPr>
            <a:fld id="{D49B93C7-E54D-4E4B-A9E3-30382B667A0C}" type="slidenum">
              <a:rPr lang="en-KI" sz="1584" kern="1200">
                <a:solidFill>
                  <a:schemeClr val="tx1"/>
                </a:solidFill>
                <a:latin typeface="+mn-lt"/>
                <a:ea typeface="+mn-ea"/>
                <a:cs typeface="+mn-cs"/>
              </a:rPr>
              <a:pPr defTabSz="804672">
                <a:spcAft>
                  <a:spcPts val="600"/>
                </a:spcAft>
              </a:pPr>
              <a:t>9</a:t>
            </a:fld>
            <a:endParaRPr lang="en-KI"/>
          </a:p>
        </p:txBody>
      </p:sp>
      <p:sp>
        <p:nvSpPr>
          <p:cNvPr id="10" name="Content Placeholder 9">
            <a:extLst>
              <a:ext uri="{FF2B5EF4-FFF2-40B4-BE49-F238E27FC236}">
                <a16:creationId xmlns:a16="http://schemas.microsoft.com/office/drawing/2014/main" id="{C3776661-1ACB-5540-B15F-0F2E2DD4803C}"/>
              </a:ext>
            </a:extLst>
          </p:cNvPr>
          <p:cNvSpPr>
            <a:spLocks/>
          </p:cNvSpPr>
          <p:nvPr/>
        </p:nvSpPr>
        <p:spPr>
          <a:xfrm>
            <a:off x="6043100" y="1825625"/>
            <a:ext cx="4605307" cy="3867386"/>
          </a:xfrm>
          <a:prstGeom prst="rect">
            <a:avLst/>
          </a:prstGeom>
        </p:spPr>
        <p:txBody>
          <a:bodyPr>
            <a:normAutofit/>
          </a:bodyPr>
          <a:lstStyle/>
          <a:p>
            <a:pPr defTabSz="804672">
              <a:spcAft>
                <a:spcPts val="600"/>
              </a:spcAft>
            </a:pPr>
            <a:r>
              <a:rPr lang="en-US" sz="2000" b="1" kern="1200" dirty="0">
                <a:solidFill>
                  <a:schemeClr val="tx1"/>
                </a:solidFill>
                <a:latin typeface="+mn-lt"/>
                <a:ea typeface="+mn-ea"/>
                <a:cs typeface="+mn-cs"/>
              </a:rPr>
              <a:t>A role for telehealth and telemedicine ?</a:t>
            </a:r>
          </a:p>
          <a:p>
            <a:pPr defTabSz="804672">
              <a:spcAft>
                <a:spcPts val="600"/>
              </a:spcAft>
            </a:pPr>
            <a:r>
              <a:rPr lang="en-US" sz="1584" kern="1200" dirty="0">
                <a:solidFill>
                  <a:schemeClr val="tx1"/>
                </a:solidFill>
                <a:latin typeface="+mn-lt"/>
                <a:ea typeface="+mn-ea"/>
                <a:cs typeface="+mn-cs"/>
              </a:rPr>
              <a:t>Technology to assist the patient and her family in the community</a:t>
            </a:r>
          </a:p>
          <a:p>
            <a:pPr defTabSz="804672">
              <a:spcAft>
                <a:spcPts val="600"/>
              </a:spcAft>
            </a:pPr>
            <a:r>
              <a:rPr lang="en-US" sz="1584" kern="1200" dirty="0">
                <a:solidFill>
                  <a:schemeClr val="tx1"/>
                </a:solidFill>
                <a:latin typeface="+mn-lt"/>
                <a:ea typeface="+mn-ea"/>
                <a:cs typeface="+mn-cs"/>
              </a:rPr>
              <a:t>Digital communication, Infomercials, posters</a:t>
            </a:r>
          </a:p>
          <a:p>
            <a:pPr defTabSz="804672">
              <a:spcAft>
                <a:spcPts val="600"/>
              </a:spcAft>
            </a:pPr>
            <a:r>
              <a:rPr lang="en-US" sz="1584" kern="1200" dirty="0">
                <a:solidFill>
                  <a:schemeClr val="tx1"/>
                </a:solidFill>
                <a:latin typeface="+mn-lt"/>
                <a:ea typeface="+mn-ea"/>
                <a:cs typeface="+mn-cs"/>
              </a:rPr>
              <a:t>Health checks reminders, patient info sites</a:t>
            </a:r>
          </a:p>
          <a:p>
            <a:pPr defTabSz="804672">
              <a:spcAft>
                <a:spcPts val="600"/>
              </a:spcAft>
            </a:pPr>
            <a:r>
              <a:rPr lang="en-US" sz="1584" kern="1200" dirty="0">
                <a:solidFill>
                  <a:schemeClr val="tx1"/>
                </a:solidFill>
                <a:latin typeface="+mn-lt"/>
                <a:ea typeface="+mn-ea"/>
                <a:cs typeface="+mn-cs"/>
              </a:rPr>
              <a:t>National health screening and wellness events</a:t>
            </a:r>
          </a:p>
          <a:p>
            <a:pPr defTabSz="804672">
              <a:spcAft>
                <a:spcPts val="600"/>
              </a:spcAft>
            </a:pPr>
            <a:r>
              <a:rPr lang="en-US" sz="1584" kern="1200" dirty="0">
                <a:solidFill>
                  <a:schemeClr val="tx1"/>
                </a:solidFill>
                <a:latin typeface="+mn-lt"/>
                <a:ea typeface="+mn-ea"/>
                <a:cs typeface="+mn-cs"/>
              </a:rPr>
              <a:t>Helplines</a:t>
            </a:r>
          </a:p>
          <a:p>
            <a:pPr defTabSz="804672">
              <a:spcAft>
                <a:spcPts val="600"/>
              </a:spcAft>
            </a:pPr>
            <a:r>
              <a:rPr lang="en-US" sz="1584" kern="1200" dirty="0">
                <a:solidFill>
                  <a:schemeClr val="tx1"/>
                </a:solidFill>
                <a:latin typeface="+mn-lt"/>
                <a:ea typeface="+mn-ea"/>
                <a:cs typeface="+mn-cs"/>
              </a:rPr>
              <a:t>Technology to assist accessibility</a:t>
            </a:r>
          </a:p>
          <a:p>
            <a:pPr defTabSz="804672">
              <a:spcAft>
                <a:spcPts val="600"/>
              </a:spcAft>
            </a:pPr>
            <a:r>
              <a:rPr lang="en-US" sz="1584" kern="1200" dirty="0">
                <a:solidFill>
                  <a:schemeClr val="tx1"/>
                </a:solidFill>
                <a:latin typeface="+mn-lt"/>
                <a:ea typeface="+mn-ea"/>
                <a:cs typeface="+mn-cs"/>
              </a:rPr>
              <a:t>Technology to assist the provision of care</a:t>
            </a:r>
          </a:p>
          <a:p>
            <a:pPr defTabSz="804672">
              <a:spcAft>
                <a:spcPts val="600"/>
              </a:spcAft>
            </a:pPr>
            <a:r>
              <a:rPr lang="en-US" sz="1584" kern="1200" dirty="0" err="1">
                <a:solidFill>
                  <a:schemeClr val="tx1"/>
                </a:solidFill>
                <a:latin typeface="+mn-lt"/>
                <a:ea typeface="+mn-ea"/>
                <a:cs typeface="+mn-cs"/>
              </a:rPr>
              <a:t>Wifi</a:t>
            </a:r>
            <a:r>
              <a:rPr lang="en-US" sz="1584" kern="1200" dirty="0">
                <a:solidFill>
                  <a:schemeClr val="tx1"/>
                </a:solidFill>
                <a:latin typeface="+mn-lt"/>
                <a:ea typeface="+mn-ea"/>
                <a:cs typeface="+mn-cs"/>
              </a:rPr>
              <a:t> in health facilities</a:t>
            </a:r>
          </a:p>
          <a:p>
            <a:pPr defTabSz="804672">
              <a:spcAft>
                <a:spcPts val="600"/>
              </a:spcAft>
            </a:pPr>
            <a:r>
              <a:rPr lang="en-US" sz="1584" kern="1200" dirty="0">
                <a:solidFill>
                  <a:schemeClr val="tx1"/>
                </a:solidFill>
                <a:latin typeface="+mn-lt"/>
                <a:ea typeface="+mn-ea"/>
                <a:cs typeface="+mn-cs"/>
              </a:rPr>
              <a:t>Access to virtual training and upskilling of staff on site</a:t>
            </a:r>
          </a:p>
          <a:p>
            <a:pPr defTabSz="804672">
              <a:spcAft>
                <a:spcPts val="600"/>
              </a:spcAft>
            </a:pPr>
            <a:endParaRPr lang="en-US" sz="1584" kern="1200" dirty="0">
              <a:solidFill>
                <a:schemeClr val="tx1"/>
              </a:solidFill>
              <a:latin typeface="+mn-lt"/>
              <a:ea typeface="+mn-ea"/>
              <a:cs typeface="+mn-cs"/>
            </a:endParaRPr>
          </a:p>
          <a:p>
            <a:pPr marL="0" indent="0">
              <a:spcAft>
                <a:spcPts val="600"/>
              </a:spcAft>
              <a:buNone/>
            </a:pPr>
            <a:endParaRPr lang="en-US" dirty="0"/>
          </a:p>
        </p:txBody>
      </p:sp>
      <p:sp>
        <p:nvSpPr>
          <p:cNvPr id="16" name="TextBox 15">
            <a:extLst>
              <a:ext uri="{FF2B5EF4-FFF2-40B4-BE49-F238E27FC236}">
                <a16:creationId xmlns:a16="http://schemas.microsoft.com/office/drawing/2014/main" id="{841BCF34-1925-EEDC-8D51-6242E25DB5B5}"/>
              </a:ext>
            </a:extLst>
          </p:cNvPr>
          <p:cNvSpPr txBox="1"/>
          <p:nvPr/>
        </p:nvSpPr>
        <p:spPr>
          <a:xfrm rot="10800000" flipV="1">
            <a:off x="1617744" y="5220775"/>
            <a:ext cx="2948948" cy="254813"/>
          </a:xfrm>
          <a:prstGeom prst="rect">
            <a:avLst/>
          </a:prstGeom>
          <a:noFill/>
        </p:spPr>
        <p:txBody>
          <a:bodyPr wrap="square">
            <a:spAutoFit/>
          </a:bodyPr>
          <a:lstStyle/>
          <a:p>
            <a:pPr defTabSz="804672">
              <a:spcAft>
                <a:spcPts val="600"/>
              </a:spcAft>
            </a:pPr>
            <a:r>
              <a:rPr lang="en-US" sz="1056" kern="1200">
                <a:solidFill>
                  <a:schemeClr val="tx1"/>
                </a:solidFill>
                <a:latin typeface="+mn-lt"/>
                <a:ea typeface="+mn-ea"/>
                <a:cs typeface="+mn-cs"/>
              </a:rPr>
              <a:t>https://</a:t>
            </a:r>
            <a:r>
              <a:rPr lang="en-US" sz="1056" kern="1200" err="1">
                <a:solidFill>
                  <a:schemeClr val="tx1"/>
                </a:solidFill>
                <a:latin typeface="+mn-lt"/>
                <a:ea typeface="+mn-ea"/>
                <a:cs typeface="+mn-cs"/>
              </a:rPr>
              <a:t>images.app.goo.gl</a:t>
            </a:r>
            <a:r>
              <a:rPr lang="en-US" sz="1056" kern="1200">
                <a:solidFill>
                  <a:schemeClr val="tx1"/>
                </a:solidFill>
                <a:latin typeface="+mn-lt"/>
                <a:ea typeface="+mn-ea"/>
                <a:cs typeface="+mn-cs"/>
              </a:rPr>
              <a:t>/4RvZb9GXYGPGJZxf6 </a:t>
            </a:r>
            <a:endParaRPr lang="en-US" sz="1200"/>
          </a:p>
        </p:txBody>
      </p:sp>
    </p:spTree>
    <p:extLst>
      <p:ext uri="{BB962C8B-B14F-4D97-AF65-F5344CB8AC3E}">
        <p14:creationId xmlns:p14="http://schemas.microsoft.com/office/powerpoint/2010/main" val="4013019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2252B-638B-4F45-9D6F-CBD68D4CAE85}"/>
              </a:ext>
            </a:extLst>
          </p:cNvPr>
          <p:cNvSpPr>
            <a:spLocks noGrp="1"/>
          </p:cNvSpPr>
          <p:nvPr>
            <p:ph type="title"/>
          </p:nvPr>
        </p:nvSpPr>
        <p:spPr>
          <a:xfrm>
            <a:off x="839788" y="457200"/>
            <a:ext cx="9824787" cy="755151"/>
          </a:xfrm>
        </p:spPr>
        <p:txBody>
          <a:bodyPr/>
          <a:lstStyle/>
          <a:p>
            <a:pPr algn="ctr"/>
            <a:r>
              <a:rPr lang="en-US" sz="3200" dirty="0"/>
              <a:t>Maternal Wellbeing – Tech Support</a:t>
            </a:r>
            <a:endParaRPr lang="en-US" dirty="0"/>
          </a:p>
        </p:txBody>
      </p:sp>
      <p:sp>
        <p:nvSpPr>
          <p:cNvPr id="3" name="Picture Placeholder 2">
            <a:extLst>
              <a:ext uri="{FF2B5EF4-FFF2-40B4-BE49-F238E27FC236}">
                <a16:creationId xmlns:a16="http://schemas.microsoft.com/office/drawing/2014/main" id="{22C7DE35-FACF-5559-B22C-BC557EA9B62E}"/>
              </a:ext>
            </a:extLst>
          </p:cNvPr>
          <p:cNvSpPr>
            <a:spLocks noGrp="1"/>
          </p:cNvSpPr>
          <p:nvPr>
            <p:ph type="pic" idx="1"/>
          </p:nvPr>
        </p:nvSpPr>
        <p:spPr>
          <a:xfrm>
            <a:off x="5183188" y="1859622"/>
            <a:ext cx="6172200" cy="4001428"/>
          </a:xfrm>
        </p:spPr>
        <p:txBody>
          <a:bodyPr>
            <a:normAutofit/>
          </a:bodyPr>
          <a:lstStyle/>
          <a:p>
            <a:r>
              <a:rPr lang="en-US" sz="2000" dirty="0"/>
              <a:t>Examples of Pregnancy support Apps, tools &amp; resources</a:t>
            </a:r>
          </a:p>
          <a:p>
            <a:pPr marL="457200" indent="-457200">
              <a:buFont typeface="+mj-lt"/>
              <a:buAutoNum type="arabicPeriod"/>
            </a:pPr>
            <a:r>
              <a:rPr lang="en-US" sz="2000" dirty="0"/>
              <a:t>Ma-Jaan App - </a:t>
            </a:r>
            <a:r>
              <a:rPr lang="en-US" sz="2000" dirty="0">
                <a:hlinkClick r:id="rId3"/>
              </a:rPr>
              <a:t>https://bangladesh.unfpa.org/en/news/revolutionizing-maternal-health-urban-bangladesh</a:t>
            </a:r>
            <a:r>
              <a:rPr lang="en-US" sz="2000" dirty="0"/>
              <a:t> </a:t>
            </a:r>
          </a:p>
          <a:p>
            <a:pPr marL="457200" indent="-457200">
              <a:buFont typeface="+mj-lt"/>
              <a:buAutoNum type="arabicPeriod"/>
            </a:pPr>
            <a:r>
              <a:rPr lang="en-US" sz="2000" dirty="0"/>
              <a:t>Centre for Perinatal Excellence (COPE) App: </a:t>
            </a:r>
            <a:r>
              <a:rPr lang="en-US" sz="2000" dirty="0">
                <a:hlinkClick r:id="rId4"/>
              </a:rPr>
              <a:t>https://onelink.to/p2kc5q</a:t>
            </a:r>
            <a:r>
              <a:rPr lang="en-US" sz="2000" dirty="0"/>
              <a:t> </a:t>
            </a:r>
          </a:p>
          <a:p>
            <a:pPr marL="457200" indent="-457200">
              <a:buFont typeface="+mj-lt"/>
              <a:buAutoNum type="arabicPeriod"/>
            </a:pPr>
            <a:r>
              <a:rPr lang="en-US" sz="2000" dirty="0">
                <a:hlinkClick r:id="rId5"/>
              </a:rPr>
              <a:t>https://www.cope.org.au/readytocope/</a:t>
            </a:r>
            <a:r>
              <a:rPr lang="en-US" sz="2000" dirty="0"/>
              <a:t> </a:t>
            </a:r>
          </a:p>
          <a:p>
            <a:pPr marL="457200" indent="-457200">
              <a:buFont typeface="+mj-lt"/>
              <a:buAutoNum type="arabicPeriod"/>
            </a:pPr>
            <a:r>
              <a:rPr lang="en-US" sz="2000" dirty="0"/>
              <a:t>Perinatal Anxiety &amp; Depression (PANDA) Mental Health Checklist -  </a:t>
            </a:r>
            <a:r>
              <a:rPr lang="en-US" sz="2000" dirty="0">
                <a:hlinkClick r:id="rId6"/>
              </a:rPr>
              <a:t>https://panda.org.au/checklist</a:t>
            </a:r>
            <a:r>
              <a:rPr lang="en-US" sz="2000" dirty="0"/>
              <a:t>        </a:t>
            </a:r>
          </a:p>
        </p:txBody>
      </p:sp>
      <p:sp>
        <p:nvSpPr>
          <p:cNvPr id="4" name="Text Placeholder 3">
            <a:extLst>
              <a:ext uri="{FF2B5EF4-FFF2-40B4-BE49-F238E27FC236}">
                <a16:creationId xmlns:a16="http://schemas.microsoft.com/office/drawing/2014/main" id="{2B799975-D613-1C56-78AE-F1FC4A66C00B}"/>
              </a:ext>
            </a:extLst>
          </p:cNvPr>
          <p:cNvSpPr>
            <a:spLocks noGrp="1"/>
          </p:cNvSpPr>
          <p:nvPr>
            <p:ph type="body" sz="half" idx="2"/>
          </p:nvPr>
        </p:nvSpPr>
        <p:spPr>
          <a:xfrm>
            <a:off x="836612" y="1859622"/>
            <a:ext cx="3932237" cy="4003997"/>
          </a:xfrm>
        </p:spPr>
        <p:txBody>
          <a:bodyPr/>
          <a:lstStyle/>
          <a:p>
            <a:r>
              <a:rPr lang="en-US" dirty="0"/>
              <a:t>Maternal education &amp; training</a:t>
            </a:r>
          </a:p>
          <a:p>
            <a:r>
              <a:rPr lang="en-US" dirty="0"/>
              <a:t>Develop a free App that can inform women in the local language about the pregnancy danger signs</a:t>
            </a:r>
          </a:p>
          <a:p>
            <a:r>
              <a:rPr lang="en-US" dirty="0"/>
              <a:t>Assist in improving communication and referrals</a:t>
            </a:r>
          </a:p>
          <a:p>
            <a:r>
              <a:rPr lang="en-US" dirty="0"/>
              <a:t>Invest improving technology and communication in hospitals and first responders</a:t>
            </a:r>
          </a:p>
          <a:p>
            <a:endParaRPr lang="en-US" dirty="0"/>
          </a:p>
        </p:txBody>
      </p:sp>
      <p:sp>
        <p:nvSpPr>
          <p:cNvPr id="5" name="Slide Number Placeholder 4">
            <a:extLst>
              <a:ext uri="{FF2B5EF4-FFF2-40B4-BE49-F238E27FC236}">
                <a16:creationId xmlns:a16="http://schemas.microsoft.com/office/drawing/2014/main" id="{4F40F867-0437-7B84-221C-E7BDA760184A}"/>
              </a:ext>
            </a:extLst>
          </p:cNvPr>
          <p:cNvSpPr>
            <a:spLocks noGrp="1"/>
          </p:cNvSpPr>
          <p:nvPr>
            <p:ph type="sldNum" sz="quarter" idx="12"/>
          </p:nvPr>
        </p:nvSpPr>
        <p:spPr/>
        <p:txBody>
          <a:bodyPr/>
          <a:lstStyle/>
          <a:p>
            <a:fld id="{D49B93C7-E54D-4E4B-A9E3-30382B667A0C}" type="slidenum">
              <a:rPr lang="en-KI" smtClean="0"/>
              <a:t>10</a:t>
            </a:fld>
            <a:endParaRPr lang="en-KI"/>
          </a:p>
        </p:txBody>
      </p:sp>
    </p:spTree>
    <p:extLst>
      <p:ext uri="{BB962C8B-B14F-4D97-AF65-F5344CB8AC3E}">
        <p14:creationId xmlns:p14="http://schemas.microsoft.com/office/powerpoint/2010/main" val="1820518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02" name="Rectangle 2101">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B2AFD7-E58B-23C6-0112-C628D6197965}"/>
              </a:ext>
            </a:extLst>
          </p:cNvPr>
          <p:cNvSpPr>
            <a:spLocks noGrp="1"/>
          </p:cNvSpPr>
          <p:nvPr>
            <p:ph type="title"/>
          </p:nvPr>
        </p:nvSpPr>
        <p:spPr>
          <a:xfrm>
            <a:off x="4797501" y="329184"/>
            <a:ext cx="6755626" cy="1783080"/>
          </a:xfrm>
        </p:spPr>
        <p:txBody>
          <a:bodyPr vert="horz" lIns="91440" tIns="45720" rIns="91440" bIns="45720" rtlCol="0" anchor="b">
            <a:normAutofit/>
          </a:bodyPr>
          <a:lstStyle/>
          <a:p>
            <a:r>
              <a:rPr lang="en-US" sz="5400"/>
              <a:t>Reproductive Health</a:t>
            </a:r>
          </a:p>
        </p:txBody>
      </p:sp>
      <p:pic>
        <p:nvPicPr>
          <p:cNvPr id="6" name="Picture 4" descr="Technology &amp; Its Impact On Pregnancy Care">
            <a:extLst>
              <a:ext uri="{FF2B5EF4-FFF2-40B4-BE49-F238E27FC236}">
                <a16:creationId xmlns:a16="http://schemas.microsoft.com/office/drawing/2014/main" id="{3A9B7C92-60A2-3398-B82C-29AF5E8F9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0134" b="-2"/>
          <a:stretch/>
        </p:blipFill>
        <p:spPr bwMode="auto">
          <a:xfrm>
            <a:off x="773718" y="0"/>
            <a:ext cx="3106859" cy="3907536"/>
          </a:xfrm>
          <a:prstGeom prst="rect">
            <a:avLst/>
          </a:prstGeom>
          <a:noFill/>
          <a:extLst>
            <a:ext uri="{909E8E84-426E-40DD-AFC4-6F175D3DCCD1}">
              <a14:hiddenFill xmlns:a14="http://schemas.microsoft.com/office/drawing/2010/main">
                <a:solidFill>
                  <a:srgbClr val="FFFFFF"/>
                </a:solidFill>
              </a14:hiddenFill>
            </a:ext>
          </a:extLst>
        </p:spPr>
      </p:pic>
      <p:sp>
        <p:nvSpPr>
          <p:cNvPr id="2104"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494"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 collage depicts feminine technology through a honeycomb arrangement of medical icons.">
            <a:extLst>
              <a:ext uri="{FF2B5EF4-FFF2-40B4-BE49-F238E27FC236}">
                <a16:creationId xmlns:a16="http://schemas.microsoft.com/office/drawing/2014/main" id="{BAE229D2-1128-9A18-B8B5-A0CA5564F714}"/>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r="2" b="2555"/>
          <a:stretch/>
        </p:blipFill>
        <p:spPr bwMode="auto">
          <a:xfrm>
            <a:off x="320040" y="4225522"/>
            <a:ext cx="3995928" cy="1946954"/>
          </a:xfrm>
          <a:prstGeom prst="rect">
            <a:avLst/>
          </a:prstGeom>
          <a:noFill/>
          <a:extLst>
            <a:ext uri="{909E8E84-426E-40DD-AFC4-6F175D3DCCD1}">
              <a14:hiddenFill xmlns:a14="http://schemas.microsoft.com/office/drawing/2010/main">
                <a:solidFill>
                  <a:srgbClr val="FFFFFF"/>
                </a:solidFill>
              </a14:hiddenFill>
            </a:ext>
          </a:extLst>
        </p:spPr>
      </p:pic>
      <p:sp>
        <p:nvSpPr>
          <p:cNvPr id="2077" name="Content Placeholder 2076">
            <a:extLst>
              <a:ext uri="{FF2B5EF4-FFF2-40B4-BE49-F238E27FC236}">
                <a16:creationId xmlns:a16="http://schemas.microsoft.com/office/drawing/2014/main" id="{C8FADC78-3111-CFEE-9D8E-03368CCACB7A}"/>
              </a:ext>
            </a:extLst>
          </p:cNvPr>
          <p:cNvSpPr>
            <a:spLocks noGrp="1"/>
          </p:cNvSpPr>
          <p:nvPr>
            <p:ph sz="half" idx="2"/>
          </p:nvPr>
        </p:nvSpPr>
        <p:spPr>
          <a:xfrm>
            <a:off x="4797494" y="2706624"/>
            <a:ext cx="6755626" cy="3483864"/>
          </a:xfrm>
        </p:spPr>
        <p:txBody>
          <a:bodyPr vert="horz" lIns="91440" tIns="45720" rIns="91440" bIns="45720" rtlCol="0">
            <a:normAutofit/>
          </a:bodyPr>
          <a:lstStyle/>
          <a:p>
            <a:r>
              <a:rPr lang="en-US" sz="2200"/>
              <a:t>Health Helplines</a:t>
            </a:r>
          </a:p>
          <a:p>
            <a:r>
              <a:rPr lang="en-US" sz="2200"/>
              <a:t>Telehealth</a:t>
            </a:r>
          </a:p>
          <a:p>
            <a:r>
              <a:rPr lang="en-US" sz="2200"/>
              <a:t>Online education hubs</a:t>
            </a:r>
          </a:p>
          <a:p>
            <a:r>
              <a:rPr lang="en-US" sz="2200"/>
              <a:t>Website resources and checklists</a:t>
            </a:r>
          </a:p>
          <a:p>
            <a:r>
              <a:rPr lang="en-US" sz="2200"/>
              <a:t>Suite of translated information and resources</a:t>
            </a:r>
          </a:p>
        </p:txBody>
      </p:sp>
      <p:sp>
        <p:nvSpPr>
          <p:cNvPr id="5" name="Slide Number Placeholder 4">
            <a:extLst>
              <a:ext uri="{FF2B5EF4-FFF2-40B4-BE49-F238E27FC236}">
                <a16:creationId xmlns:a16="http://schemas.microsoft.com/office/drawing/2014/main" id="{92A80E45-3C93-8DF7-2315-B73B0C97119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49B93C7-E54D-4E4B-A9E3-30382B667A0C}" type="slidenum">
              <a:rPr lang="en-US"/>
              <a:pPr>
                <a:spcAft>
                  <a:spcPts val="600"/>
                </a:spcAft>
              </a:pPr>
              <a:t>11</a:t>
            </a:fld>
            <a:endParaRPr lang="en-US"/>
          </a:p>
        </p:txBody>
      </p:sp>
    </p:spTree>
    <p:extLst>
      <p:ext uri="{BB962C8B-B14F-4D97-AF65-F5344CB8AC3E}">
        <p14:creationId xmlns:p14="http://schemas.microsoft.com/office/powerpoint/2010/main" val="1874358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77" name="Rectangle 6176">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98B9B5-F553-B227-1022-5EB440376880}"/>
              </a:ext>
            </a:extLst>
          </p:cNvPr>
          <p:cNvSpPr>
            <a:spLocks noGrp="1"/>
          </p:cNvSpPr>
          <p:nvPr>
            <p:ph type="title"/>
          </p:nvPr>
        </p:nvSpPr>
        <p:spPr>
          <a:xfrm>
            <a:off x="630936" y="457200"/>
            <a:ext cx="4343400" cy="1929384"/>
          </a:xfrm>
        </p:spPr>
        <p:txBody>
          <a:bodyPr vert="horz" lIns="91440" tIns="45720" rIns="91440" bIns="45720" rtlCol="0" anchor="ctr">
            <a:normAutofit fontScale="90000"/>
          </a:bodyPr>
          <a:lstStyle/>
          <a:p>
            <a:pPr algn="ctr"/>
            <a:r>
              <a:rPr lang="en-US" sz="4800" dirty="0"/>
              <a:t>Polycystic Ovarian Syndrome</a:t>
            </a:r>
          </a:p>
        </p:txBody>
      </p:sp>
      <p:sp>
        <p:nvSpPr>
          <p:cNvPr id="6178"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BE124BEF-DCE2-DBC8-342C-CFA67418924F}"/>
              </a:ext>
            </a:extLst>
          </p:cNvPr>
          <p:cNvSpPr>
            <a:spLocks noGrp="1"/>
          </p:cNvSpPr>
          <p:nvPr>
            <p:ph type="body" sz="half" idx="2"/>
          </p:nvPr>
        </p:nvSpPr>
        <p:spPr>
          <a:xfrm>
            <a:off x="5541263" y="457200"/>
            <a:ext cx="6007608" cy="1929384"/>
          </a:xfrm>
        </p:spPr>
        <p:txBody>
          <a:bodyPr vert="horz" lIns="91440" tIns="45720" rIns="91440" bIns="45720" rtlCol="0" anchor="ctr">
            <a:normAutofit fontScale="85000" lnSpcReduction="20000"/>
          </a:bodyPr>
          <a:lstStyle/>
          <a:p>
            <a:pPr indent="-228600">
              <a:buFont typeface="Arial" panose="020B0604020202020204" pitchFamily="34" charset="0"/>
              <a:buChar char="•"/>
            </a:pPr>
            <a:endParaRPr lang="en-US" sz="2000" dirty="0"/>
          </a:p>
          <a:p>
            <a:pPr indent="-228600">
              <a:buFont typeface="Arial" panose="020B0604020202020204" pitchFamily="34" charset="0"/>
              <a:buChar char="•"/>
            </a:pPr>
            <a:r>
              <a:rPr lang="en-US" sz="2000" dirty="0">
                <a:hlinkClick r:id="rId3"/>
              </a:rPr>
              <a:t>https://www.monash.edu/__data/assets/pdf_file/0003/3379521/Evidence-Based-Guidelines-2023.pdf</a:t>
            </a:r>
            <a:r>
              <a:rPr lang="en-US" sz="2000" dirty="0"/>
              <a:t>  </a:t>
            </a:r>
          </a:p>
          <a:p>
            <a:pPr indent="-228600">
              <a:buFont typeface="Arial" panose="020B0604020202020204" pitchFamily="34" charset="0"/>
              <a:buChar char="•"/>
            </a:pPr>
            <a:r>
              <a:rPr lang="en-US" sz="2000" dirty="0">
                <a:hlinkClick r:id="rId4"/>
              </a:rPr>
              <a:t>https://www.monash.edu/medicine/mchri/pcos</a:t>
            </a:r>
            <a:r>
              <a:rPr lang="en-US" sz="2000" dirty="0"/>
              <a:t> </a:t>
            </a:r>
          </a:p>
          <a:p>
            <a:pPr indent="-228600">
              <a:buFont typeface="Arial" panose="020B0604020202020204" pitchFamily="34" charset="0"/>
              <a:buChar char="•"/>
            </a:pPr>
            <a:r>
              <a:rPr lang="en-US" sz="2000" dirty="0">
                <a:hlinkClick r:id="rId5"/>
              </a:rPr>
              <a:t>https://youtu.be/DJQdO0EuT78</a:t>
            </a:r>
            <a:r>
              <a:rPr lang="en-US" sz="2000" dirty="0"/>
              <a:t> </a:t>
            </a:r>
          </a:p>
          <a:p>
            <a:pPr indent="-228600">
              <a:buFont typeface="Arial" panose="020B0604020202020204" pitchFamily="34" charset="0"/>
              <a:buChar char="•"/>
            </a:pPr>
            <a:r>
              <a:rPr lang="en-US" sz="2000" dirty="0">
                <a:hlinkClick r:id="rId6"/>
              </a:rPr>
              <a:t>https://www.who.int/news-room/fact-sheets/detail/polycystic-ovary-syndrome</a:t>
            </a:r>
            <a:r>
              <a:rPr lang="en-US" sz="2000" dirty="0"/>
              <a:t> </a:t>
            </a:r>
          </a:p>
          <a:p>
            <a:pPr indent="-228600">
              <a:buFont typeface="Arial" panose="020B0604020202020204" pitchFamily="34" charset="0"/>
              <a:buChar char="•"/>
            </a:pPr>
            <a:endParaRPr lang="en-US" sz="2000" dirty="0"/>
          </a:p>
        </p:txBody>
      </p:sp>
      <p:pic>
        <p:nvPicPr>
          <p:cNvPr id="6148" name="Picture 4" descr="Guideline - Monash Centre for Health ...">
            <a:extLst>
              <a:ext uri="{FF2B5EF4-FFF2-40B4-BE49-F238E27FC236}">
                <a16:creationId xmlns:a16="http://schemas.microsoft.com/office/drawing/2014/main" id="{1BD151A2-08FB-7976-584B-A71A0AEEF9C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513114" y="2569464"/>
            <a:ext cx="2989381" cy="367893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PCOS journey ...">
            <a:extLst>
              <a:ext uri="{FF2B5EF4-FFF2-40B4-BE49-F238E27FC236}">
                <a16:creationId xmlns:a16="http://schemas.microsoft.com/office/drawing/2014/main" id="{99EE3E86-5862-C0D8-FCAA-945F93B6B128}"/>
              </a:ext>
            </a:extLst>
          </p:cNvPr>
          <p:cNvPicPr>
            <a:picLocks noGrp="1" noChangeAspect="1" noChangeArrowheads="1"/>
          </p:cNvPicPr>
          <p:nvPr>
            <p:ph type="pic" idx="1"/>
          </p:nvPr>
        </p:nvPicPr>
        <p:blipFill>
          <a:blip r:embed="rId8">
            <a:extLst>
              <a:ext uri="{28A0092B-C50C-407E-A947-70E740481C1C}">
                <a14:useLocalDpi xmlns:a14="http://schemas.microsoft.com/office/drawing/2010/main" val="0"/>
              </a:ext>
            </a:extLst>
          </a:blip>
          <a:srcRect l="14539" r="14539"/>
          <a:stretch>
            <a:fillRect/>
          </a:stretch>
        </p:blipFill>
        <p:spPr bwMode="auto">
          <a:xfrm>
            <a:off x="6658930" y="2569464"/>
            <a:ext cx="4659243" cy="367893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4D0845C2-94D0-298A-73DE-E88D851B83C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49B93C7-E54D-4E4B-A9E3-30382B667A0C}" type="slidenum">
              <a:rPr lang="en-US" smtClean="0"/>
              <a:pPr>
                <a:spcAft>
                  <a:spcPts val="600"/>
                </a:spcAft>
              </a:pPr>
              <a:t>12</a:t>
            </a:fld>
            <a:endParaRPr lang="en-US"/>
          </a:p>
        </p:txBody>
      </p:sp>
    </p:spTree>
    <p:extLst>
      <p:ext uri="{BB962C8B-B14F-4D97-AF65-F5344CB8AC3E}">
        <p14:creationId xmlns:p14="http://schemas.microsoft.com/office/powerpoint/2010/main" val="605343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7330A8-88D8-1294-E718-4D2D9095D09B}"/>
              </a:ext>
            </a:extLst>
          </p:cNvPr>
          <p:cNvSpPr>
            <a:spLocks noGrp="1"/>
          </p:cNvSpPr>
          <p:nvPr>
            <p:ph type="title"/>
          </p:nvPr>
        </p:nvSpPr>
        <p:spPr>
          <a:xfrm>
            <a:off x="640080" y="329184"/>
            <a:ext cx="6894576" cy="1783080"/>
          </a:xfrm>
        </p:spPr>
        <p:txBody>
          <a:bodyPr vert="horz" lIns="91440" tIns="45720" rIns="91440" bIns="45720" rtlCol="0" anchor="b">
            <a:normAutofit/>
          </a:bodyPr>
          <a:lstStyle/>
          <a:p>
            <a:r>
              <a:rPr lang="en-US" sz="5400"/>
              <a:t>Menopause</a:t>
            </a:r>
          </a:p>
        </p:txBody>
      </p:sp>
      <p:sp>
        <p:nvSpPr>
          <p:cNvPr id="205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7DC9857-824A-D6F8-3FC2-053DC23C8041}"/>
              </a:ext>
            </a:extLst>
          </p:cNvPr>
          <p:cNvSpPr txBox="1"/>
          <p:nvPr/>
        </p:nvSpPr>
        <p:spPr>
          <a:xfrm>
            <a:off x="640080" y="2706624"/>
            <a:ext cx="6894576" cy="3483864"/>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1700" dirty="0">
                <a:highlight>
                  <a:srgbClr val="FFFFFF"/>
                </a:highlight>
              </a:rPr>
              <a:t>Normal healthy phase </a:t>
            </a:r>
          </a:p>
          <a:p>
            <a:pPr indent="-228600">
              <a:lnSpc>
                <a:spcPct val="90000"/>
              </a:lnSpc>
              <a:spcAft>
                <a:spcPts val="600"/>
              </a:spcAft>
              <a:buFont typeface="Arial" panose="020B0604020202020204" pitchFamily="34" charset="0"/>
              <a:buChar char="•"/>
            </a:pPr>
            <a:r>
              <a:rPr lang="en-US" sz="1700" dirty="0">
                <a:highlight>
                  <a:srgbClr val="FFFFFF"/>
                </a:highlight>
              </a:rPr>
              <a:t>Ovulation and menstruation cease permanently</a:t>
            </a:r>
            <a:endParaRPr lang="en-US" sz="1700" b="0" i="0" u="none" strike="noStrike" dirty="0">
              <a:effectLst/>
              <a:highlight>
                <a:srgbClr val="FFFFFF"/>
              </a:highlight>
            </a:endParaRPr>
          </a:p>
          <a:p>
            <a:pPr indent="-228600">
              <a:lnSpc>
                <a:spcPct val="90000"/>
              </a:lnSpc>
              <a:spcAft>
                <a:spcPts val="600"/>
              </a:spcAft>
              <a:buFont typeface="Arial" panose="020B0604020202020204" pitchFamily="34" charset="0"/>
              <a:buChar char="•"/>
            </a:pPr>
            <a:r>
              <a:rPr lang="en-US" sz="1700" b="0" i="0" u="none" strike="noStrike" dirty="0">
                <a:effectLst/>
                <a:highlight>
                  <a:srgbClr val="FFFFFF"/>
                </a:highlight>
              </a:rPr>
              <a:t>Symptoms vary in severity; mild ￫ debilitating symptoms.</a:t>
            </a:r>
          </a:p>
          <a:p>
            <a:pPr indent="-228600">
              <a:lnSpc>
                <a:spcPct val="90000"/>
              </a:lnSpc>
              <a:spcAft>
                <a:spcPts val="600"/>
              </a:spcAft>
              <a:buFont typeface="Arial" panose="020B0604020202020204" pitchFamily="34" charset="0"/>
              <a:buChar char="•"/>
            </a:pPr>
            <a:r>
              <a:rPr lang="en-US" sz="1700" b="0" i="0" u="none" strike="noStrike" dirty="0">
                <a:effectLst/>
                <a:highlight>
                  <a:srgbClr val="FFFFFF"/>
                </a:highlight>
              </a:rPr>
              <a:t>80% symptomatic with vasomotor and genitourinary symptoms</a:t>
            </a:r>
          </a:p>
          <a:p>
            <a:pPr indent="-228600">
              <a:lnSpc>
                <a:spcPct val="90000"/>
              </a:lnSpc>
              <a:spcAft>
                <a:spcPts val="600"/>
              </a:spcAft>
              <a:buFont typeface="Arial" panose="020B0604020202020204" pitchFamily="34" charset="0"/>
              <a:buChar char="•"/>
            </a:pPr>
            <a:r>
              <a:rPr lang="en-US" sz="1700" b="0" i="0" u="none" strike="noStrike" dirty="0">
                <a:effectLst/>
                <a:highlight>
                  <a:srgbClr val="FFFFFF"/>
                </a:highlight>
              </a:rPr>
              <a:t>25% have severe/prolonged symptoms – require </a:t>
            </a:r>
            <a:r>
              <a:rPr lang="en-US" sz="1700" dirty="0">
                <a:highlight>
                  <a:srgbClr val="FFFFFF"/>
                </a:highlight>
              </a:rPr>
              <a:t>treatment</a:t>
            </a:r>
          </a:p>
          <a:p>
            <a:pPr indent="-228600">
              <a:lnSpc>
                <a:spcPct val="90000"/>
              </a:lnSpc>
              <a:spcAft>
                <a:spcPts val="600"/>
              </a:spcAft>
              <a:buFont typeface="Arial" panose="020B0604020202020204" pitchFamily="34" charset="0"/>
              <a:buChar char="•"/>
            </a:pPr>
            <a:endParaRPr lang="en-US" sz="1700" dirty="0">
              <a:highlight>
                <a:srgbClr val="FFFFFF"/>
              </a:highlight>
              <a:hlinkClick r:id="rId3"/>
            </a:endParaRPr>
          </a:p>
          <a:p>
            <a:pPr indent="-228600">
              <a:lnSpc>
                <a:spcPct val="90000"/>
              </a:lnSpc>
              <a:spcAft>
                <a:spcPts val="600"/>
              </a:spcAft>
              <a:buFont typeface="Arial" panose="020B0604020202020204" pitchFamily="34" charset="0"/>
              <a:buChar char="•"/>
            </a:pPr>
            <a:r>
              <a:rPr lang="en-US" sz="1700" dirty="0">
                <a:highlight>
                  <a:srgbClr val="FFFFFF"/>
                </a:highlight>
                <a:hlinkClick r:id="rId3"/>
              </a:rPr>
              <a:t>https://ranzcog.edu.au/wp-content/uploads/2022/05/Managing-menopausal-symptoms.pdf</a:t>
            </a:r>
            <a:r>
              <a:rPr lang="en-US" sz="1700" dirty="0">
                <a:highlight>
                  <a:srgbClr val="FFFFFF"/>
                </a:highlight>
              </a:rPr>
              <a:t> </a:t>
            </a:r>
          </a:p>
          <a:p>
            <a:pPr indent="-228600">
              <a:lnSpc>
                <a:spcPct val="90000"/>
              </a:lnSpc>
              <a:spcAft>
                <a:spcPts val="600"/>
              </a:spcAft>
              <a:buFont typeface="Arial" panose="020B0604020202020204" pitchFamily="34" charset="0"/>
              <a:buChar char="•"/>
            </a:pPr>
            <a:r>
              <a:rPr lang="en-US" sz="1700" dirty="0">
                <a:highlight>
                  <a:srgbClr val="FFFFFF"/>
                </a:highlight>
                <a:hlinkClick r:id="rId4"/>
              </a:rPr>
              <a:t>https://www.thelancet.com/series/menopause-2024</a:t>
            </a:r>
            <a:r>
              <a:rPr lang="en-US" sz="1700" dirty="0">
                <a:highlight>
                  <a:srgbClr val="FFFFFF"/>
                </a:highlight>
              </a:rPr>
              <a:t> </a:t>
            </a:r>
          </a:p>
          <a:p>
            <a:pPr indent="-228600">
              <a:lnSpc>
                <a:spcPct val="90000"/>
              </a:lnSpc>
              <a:spcAft>
                <a:spcPts val="600"/>
              </a:spcAft>
              <a:buFont typeface="Arial" panose="020B0604020202020204" pitchFamily="34" charset="0"/>
              <a:buChar char="•"/>
            </a:pPr>
            <a:r>
              <a:rPr lang="en-US" sz="1700" dirty="0">
                <a:hlinkClick r:id="rId5"/>
              </a:rPr>
              <a:t>https://www.nhlbi.nih.gov/science/womens-health-initiative-whi</a:t>
            </a:r>
            <a:endParaRPr lang="en-US" sz="1700" dirty="0"/>
          </a:p>
          <a:p>
            <a:pPr indent="-228600">
              <a:lnSpc>
                <a:spcPct val="90000"/>
              </a:lnSpc>
              <a:spcAft>
                <a:spcPts val="600"/>
              </a:spcAft>
              <a:buFont typeface="Arial" panose="020B0604020202020204" pitchFamily="34" charset="0"/>
              <a:buChar char="•"/>
            </a:pPr>
            <a:r>
              <a:rPr lang="en-US" sz="1700" dirty="0">
                <a:hlinkClick r:id="rId6"/>
              </a:rPr>
              <a:t>https://www.swanstudy.org/</a:t>
            </a:r>
            <a:r>
              <a:rPr lang="en-US" sz="1700" dirty="0"/>
              <a:t> </a:t>
            </a:r>
          </a:p>
          <a:p>
            <a:pPr indent="-228600">
              <a:lnSpc>
                <a:spcPct val="90000"/>
              </a:lnSpc>
              <a:spcAft>
                <a:spcPts val="600"/>
              </a:spcAft>
              <a:buFont typeface="Arial" panose="020B0604020202020204" pitchFamily="34" charset="0"/>
              <a:buChar char="•"/>
            </a:pPr>
            <a:r>
              <a:rPr lang="en-US" sz="1700" dirty="0">
                <a:hlinkClick r:id="rId7"/>
              </a:rPr>
              <a:t>http://www.askearlymenopause.org/</a:t>
            </a:r>
            <a:r>
              <a:rPr lang="en-US" sz="1700" dirty="0"/>
              <a:t> </a:t>
            </a:r>
          </a:p>
          <a:p>
            <a:pPr indent="-228600">
              <a:lnSpc>
                <a:spcPct val="90000"/>
              </a:lnSpc>
              <a:spcAft>
                <a:spcPts val="600"/>
              </a:spcAft>
              <a:buFont typeface="Arial" panose="020B0604020202020204" pitchFamily="34" charset="0"/>
              <a:buChar char="•"/>
            </a:pPr>
            <a:endParaRPr lang="en-US" sz="1700" b="0" i="0" u="none" strike="noStrike" dirty="0">
              <a:effectLst/>
              <a:highlight>
                <a:srgbClr val="FFFFFF"/>
              </a:highlight>
            </a:endParaRPr>
          </a:p>
        </p:txBody>
      </p:sp>
      <p:pic>
        <p:nvPicPr>
          <p:cNvPr id="2052" name="Picture 4" descr="48 Symptoms Of Menopause | HotTea Mama">
            <a:extLst>
              <a:ext uri="{FF2B5EF4-FFF2-40B4-BE49-F238E27FC236}">
                <a16:creationId xmlns:a16="http://schemas.microsoft.com/office/drawing/2014/main" id="{5E324E42-E256-5278-2621-6CC3D0EA9D9B}"/>
              </a:ext>
            </a:extLst>
          </p:cNvPr>
          <p:cNvPicPr>
            <a:picLocks noGrp="1" noChangeAspect="1" noChangeArrowheads="1"/>
          </p:cNvPicPr>
          <p:nvPr>
            <p:ph sz="half" idx="1"/>
          </p:nvPr>
        </p:nvPicPr>
        <p:blipFill>
          <a:blip r:embed="rId8">
            <a:extLst>
              <a:ext uri="{28A0092B-C50C-407E-A947-70E740481C1C}">
                <a14:useLocalDpi xmlns:a14="http://schemas.microsoft.com/office/drawing/2010/main" val="0"/>
              </a:ext>
            </a:extLst>
          </a:blip>
          <a:stretch>
            <a:fillRect/>
          </a:stretch>
        </p:blipFill>
        <p:spPr bwMode="auto">
          <a:xfrm rot="21600000">
            <a:off x="7923831" y="329184"/>
            <a:ext cx="3429969" cy="342996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urprising Menopause Symptoms">
            <a:extLst>
              <a:ext uri="{FF2B5EF4-FFF2-40B4-BE49-F238E27FC236}">
                <a16:creationId xmlns:a16="http://schemas.microsoft.com/office/drawing/2014/main" id="{E0CB4B03-3F95-31A7-03F0-C0489F509A89}"/>
              </a:ext>
            </a:extLst>
          </p:cNvPr>
          <p:cNvPicPr>
            <a:picLocks noGrp="1" noChangeAspect="1" noChangeArrowheads="1"/>
          </p:cNvPicPr>
          <p:nvPr>
            <p:ph sz="half" idx="2"/>
          </p:nvPr>
        </p:nvPicPr>
        <p:blipFill>
          <a:blip r:embed="rId9">
            <a:extLst>
              <a:ext uri="{28A0092B-C50C-407E-A947-70E740481C1C}">
                <a14:useLocalDpi xmlns:a14="http://schemas.microsoft.com/office/drawing/2010/main" val="0"/>
              </a:ext>
            </a:extLst>
          </a:blip>
          <a:stretch>
            <a:fillRect/>
          </a:stretch>
        </p:blipFill>
        <p:spPr bwMode="auto">
          <a:xfrm>
            <a:off x="8066314" y="3897086"/>
            <a:ext cx="3113315" cy="253637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84A83931-475C-D8B4-BC65-61EA8A64D08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49B93C7-E54D-4E4B-A9E3-30382B667A0C}" type="slidenum">
              <a:rPr lang="en-US" smtClean="0"/>
              <a:pPr>
                <a:spcAft>
                  <a:spcPts val="600"/>
                </a:spcAft>
              </a:pPr>
              <a:t>13</a:t>
            </a:fld>
            <a:endParaRPr lang="en-US"/>
          </a:p>
        </p:txBody>
      </p:sp>
    </p:spTree>
    <p:extLst>
      <p:ext uri="{BB962C8B-B14F-4D97-AF65-F5344CB8AC3E}">
        <p14:creationId xmlns:p14="http://schemas.microsoft.com/office/powerpoint/2010/main" val="41595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1F232A53-673E-406F-BB93-BF651C276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0" name="Rectangle 69">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288350"/>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7A6474-387B-ED73-01BC-7F037A027D6F}"/>
              </a:ext>
            </a:extLst>
          </p:cNvPr>
          <p:cNvSpPr>
            <a:spLocks noGrp="1"/>
          </p:cNvSpPr>
          <p:nvPr>
            <p:ph type="title"/>
          </p:nvPr>
        </p:nvSpPr>
        <p:spPr>
          <a:xfrm>
            <a:off x="841248" y="510047"/>
            <a:ext cx="3300984" cy="1645920"/>
          </a:xfrm>
        </p:spPr>
        <p:txBody>
          <a:bodyPr vert="horz" lIns="91440" tIns="45720" rIns="91440" bIns="45720" rtlCol="0" anchor="ctr">
            <a:normAutofit/>
          </a:bodyPr>
          <a:lstStyle/>
          <a:p>
            <a:r>
              <a:rPr lang="en-US" sz="2800" dirty="0"/>
              <a:t>Futuristic Medicine (current &amp; emerging)</a:t>
            </a:r>
          </a:p>
        </p:txBody>
      </p:sp>
      <p:sp>
        <p:nvSpPr>
          <p:cNvPr id="59" name="Rectangle 58">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98096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10864" y="1323863"/>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B6834252-0791-8891-5E54-98898B753883}"/>
              </a:ext>
            </a:extLst>
          </p:cNvPr>
          <p:cNvSpPr txBox="1"/>
          <p:nvPr/>
        </p:nvSpPr>
        <p:spPr>
          <a:xfrm>
            <a:off x="4581144" y="510047"/>
            <a:ext cx="6858000" cy="1645920"/>
          </a:xfrm>
          <a:prstGeom prst="rect">
            <a:avLst/>
          </a:prstGeom>
        </p:spPr>
        <p:txBody>
          <a:bodyPr vert="horz" lIns="91440" tIns="45720" rIns="91440" bIns="45720" rtlCol="0" anchor="ctr">
            <a:normAutofit/>
          </a:bodyPr>
          <a:lstStyle/>
          <a:p>
            <a:pPr marL="0" indent="-228600">
              <a:lnSpc>
                <a:spcPct val="90000"/>
              </a:lnSpc>
              <a:spcAft>
                <a:spcPts val="600"/>
              </a:spcAft>
              <a:buFont typeface="Arial" panose="020B0604020202020204" pitchFamily="34" charset="0"/>
              <a:buChar char="•"/>
            </a:pPr>
            <a:r>
              <a:rPr lang="en-US" sz="1200" dirty="0"/>
              <a:t>Telemedicine</a:t>
            </a:r>
          </a:p>
          <a:p>
            <a:pPr marL="0" indent="-228600">
              <a:lnSpc>
                <a:spcPct val="90000"/>
              </a:lnSpc>
              <a:spcAft>
                <a:spcPts val="600"/>
              </a:spcAft>
              <a:buFont typeface="Arial" panose="020B0604020202020204" pitchFamily="34" charset="0"/>
              <a:buChar char="•"/>
            </a:pPr>
            <a:r>
              <a:rPr lang="en-US" sz="1200" dirty="0"/>
              <a:t>Wireless electronic fetal monitoring</a:t>
            </a:r>
          </a:p>
          <a:p>
            <a:pPr marL="0" indent="-228600">
              <a:lnSpc>
                <a:spcPct val="90000"/>
              </a:lnSpc>
              <a:spcAft>
                <a:spcPts val="600"/>
              </a:spcAft>
              <a:buFont typeface="Arial" panose="020B0604020202020204" pitchFamily="34" charset="0"/>
              <a:buChar char="•"/>
            </a:pPr>
            <a:r>
              <a:rPr lang="en-US" sz="1200" dirty="0"/>
              <a:t>Robotic-assisted surgery</a:t>
            </a:r>
          </a:p>
          <a:p>
            <a:pPr marL="0" indent="-228600">
              <a:lnSpc>
                <a:spcPct val="90000"/>
              </a:lnSpc>
              <a:spcAft>
                <a:spcPts val="600"/>
              </a:spcAft>
              <a:buFont typeface="Arial" panose="020B0604020202020204" pitchFamily="34" charset="0"/>
              <a:buChar char="•"/>
            </a:pPr>
            <a:r>
              <a:rPr lang="en-US" sz="1200" dirty="0"/>
              <a:t>Advanced imaging 3D ultrasound, Portable USS </a:t>
            </a:r>
          </a:p>
          <a:p>
            <a:pPr marL="0" indent="-228600">
              <a:lnSpc>
                <a:spcPct val="90000"/>
              </a:lnSpc>
              <a:spcAft>
                <a:spcPts val="600"/>
              </a:spcAft>
              <a:buFont typeface="Arial" panose="020B0604020202020204" pitchFamily="34" charset="0"/>
              <a:buChar char="•"/>
            </a:pPr>
            <a:r>
              <a:rPr lang="en-US" sz="1200" dirty="0"/>
              <a:t>Artificial Intelligence - fitness trackers, ovulation tracker</a:t>
            </a:r>
          </a:p>
          <a:p>
            <a:pPr marL="0" indent="-228600">
              <a:lnSpc>
                <a:spcPct val="90000"/>
              </a:lnSpc>
              <a:spcAft>
                <a:spcPts val="600"/>
              </a:spcAft>
              <a:buFont typeface="Arial" panose="020B0604020202020204" pitchFamily="34" charset="0"/>
              <a:buChar char="•"/>
            </a:pPr>
            <a:r>
              <a:rPr lang="en-US" sz="1200" dirty="0"/>
              <a:t>Remote wearable devices and trackers detect irregular heart rhythm, blood sugar levels, impending seizures</a:t>
            </a:r>
          </a:p>
        </p:txBody>
      </p:sp>
      <p:pic>
        <p:nvPicPr>
          <p:cNvPr id="8" name="Content Placeholder 7" descr="A group of robots operating a patient&#10;&#10;Description automatically generated">
            <a:extLst>
              <a:ext uri="{FF2B5EF4-FFF2-40B4-BE49-F238E27FC236}">
                <a16:creationId xmlns:a16="http://schemas.microsoft.com/office/drawing/2014/main" id="{C02F977F-78F7-714E-7F7B-895D1516A3BC}"/>
              </a:ext>
            </a:extLst>
          </p:cNvPr>
          <p:cNvPicPr>
            <a:picLocks noChangeAspect="1"/>
          </p:cNvPicPr>
          <p:nvPr/>
        </p:nvPicPr>
        <p:blipFill>
          <a:blip r:embed="rId3"/>
          <a:srcRect l="6018" r="9334" b="1"/>
          <a:stretch/>
        </p:blipFill>
        <p:spPr>
          <a:xfrm>
            <a:off x="246888" y="2751766"/>
            <a:ext cx="2834640" cy="3348704"/>
          </a:xfrm>
          <a:prstGeom prst="rect">
            <a:avLst/>
          </a:prstGeom>
        </p:spPr>
      </p:pic>
      <p:pic>
        <p:nvPicPr>
          <p:cNvPr id="17" name="Content Placeholder 16">
            <a:extLst>
              <a:ext uri="{FF2B5EF4-FFF2-40B4-BE49-F238E27FC236}">
                <a16:creationId xmlns:a16="http://schemas.microsoft.com/office/drawing/2014/main" id="{3F83EE08-8946-0B8F-A586-18441BDDF172}"/>
              </a:ext>
            </a:extLst>
          </p:cNvPr>
          <p:cNvPicPr>
            <a:picLocks noGrp="1" noChangeAspect="1"/>
          </p:cNvPicPr>
          <p:nvPr>
            <p:ph idx="1"/>
          </p:nvPr>
        </p:nvPicPr>
        <p:blipFill>
          <a:blip r:embed="rId4"/>
          <a:stretch>
            <a:fillRect/>
          </a:stretch>
        </p:blipFill>
        <p:spPr>
          <a:xfrm>
            <a:off x="3200400" y="3008798"/>
            <a:ext cx="2834640" cy="2834640"/>
          </a:xfrm>
          <a:prstGeom prst="rect">
            <a:avLst/>
          </a:prstGeom>
        </p:spPr>
      </p:pic>
      <p:pic>
        <p:nvPicPr>
          <p:cNvPr id="11" name="Picture 10" descr="A diagram of a person walking&#10;&#10;Description automatically generated">
            <a:extLst>
              <a:ext uri="{FF2B5EF4-FFF2-40B4-BE49-F238E27FC236}">
                <a16:creationId xmlns:a16="http://schemas.microsoft.com/office/drawing/2014/main" id="{4FA7F4BB-8143-608F-EB7B-9D4A89BF9B15}"/>
              </a:ext>
            </a:extLst>
          </p:cNvPr>
          <p:cNvPicPr>
            <a:picLocks noChangeAspect="1"/>
          </p:cNvPicPr>
          <p:nvPr/>
        </p:nvPicPr>
        <p:blipFill>
          <a:blip r:embed="rId5"/>
          <a:srcRect l="2632" r="-2" b="-2"/>
          <a:stretch/>
        </p:blipFill>
        <p:spPr>
          <a:xfrm>
            <a:off x="6153912" y="3509380"/>
            <a:ext cx="2834640" cy="1833476"/>
          </a:xfrm>
          <a:prstGeom prst="rect">
            <a:avLst/>
          </a:prstGeom>
        </p:spPr>
      </p:pic>
      <p:pic>
        <p:nvPicPr>
          <p:cNvPr id="6" name="Content Placeholder 5" descr="A robot in a room&#10;&#10;Description automatically generated">
            <a:extLst>
              <a:ext uri="{FF2B5EF4-FFF2-40B4-BE49-F238E27FC236}">
                <a16:creationId xmlns:a16="http://schemas.microsoft.com/office/drawing/2014/main" id="{198D7690-99A0-145D-A997-3D30BBD737AA}"/>
              </a:ext>
            </a:extLst>
          </p:cNvPr>
          <p:cNvPicPr>
            <a:picLocks noChangeAspect="1"/>
          </p:cNvPicPr>
          <p:nvPr/>
        </p:nvPicPr>
        <p:blipFill>
          <a:blip r:embed="rId6"/>
          <a:srcRect l="33507" r="17433" b="-2"/>
          <a:stretch/>
        </p:blipFill>
        <p:spPr>
          <a:xfrm>
            <a:off x="9107424" y="2999670"/>
            <a:ext cx="2834640" cy="2852896"/>
          </a:xfrm>
          <a:prstGeom prst="rect">
            <a:avLst/>
          </a:prstGeom>
        </p:spPr>
      </p:pic>
      <p:sp>
        <p:nvSpPr>
          <p:cNvPr id="4" name="Slide Number Placeholder 3">
            <a:extLst>
              <a:ext uri="{FF2B5EF4-FFF2-40B4-BE49-F238E27FC236}">
                <a16:creationId xmlns:a16="http://schemas.microsoft.com/office/drawing/2014/main" id="{F7AB7EE5-5E86-BE79-C344-DFB8DF00E4E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49B93C7-E54D-4E4B-A9E3-30382B667A0C}" type="slidenum">
              <a:rPr lang="en-US">
                <a:solidFill>
                  <a:schemeClr val="tx1">
                    <a:lumMod val="50000"/>
                    <a:lumOff val="50000"/>
                  </a:schemeClr>
                </a:solidFill>
              </a:rPr>
              <a:pPr>
                <a:spcAft>
                  <a:spcPts val="600"/>
                </a:spcAft>
              </a:pPr>
              <a:t>14</a:t>
            </a:fld>
            <a:endParaRPr lang="en-US">
              <a:solidFill>
                <a:schemeClr val="tx1">
                  <a:lumMod val="50000"/>
                  <a:lumOff val="50000"/>
                </a:schemeClr>
              </a:solidFill>
            </a:endParaRPr>
          </a:p>
        </p:txBody>
      </p:sp>
    </p:spTree>
    <p:extLst>
      <p:ext uri="{BB962C8B-B14F-4D97-AF65-F5344CB8AC3E}">
        <p14:creationId xmlns:p14="http://schemas.microsoft.com/office/powerpoint/2010/main" val="3621529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F1609F-7404-78CD-D367-9A9C88B7FE48}"/>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In summary…</a:t>
            </a:r>
          </a:p>
        </p:txBody>
      </p:sp>
      <p:sp>
        <p:nvSpPr>
          <p:cNvPr id="3" name="Content Placeholder 2">
            <a:extLst>
              <a:ext uri="{FF2B5EF4-FFF2-40B4-BE49-F238E27FC236}">
                <a16:creationId xmlns:a16="http://schemas.microsoft.com/office/drawing/2014/main" id="{D97E8189-3019-9548-35F5-A0375C9933E2}"/>
              </a:ext>
            </a:extLst>
          </p:cNvPr>
          <p:cNvSpPr>
            <a:spLocks noGrp="1"/>
          </p:cNvSpPr>
          <p:nvPr>
            <p:ph idx="1"/>
          </p:nvPr>
        </p:nvSpPr>
        <p:spPr>
          <a:xfrm>
            <a:off x="4810259" y="649480"/>
            <a:ext cx="6555347" cy="5546047"/>
          </a:xfrm>
        </p:spPr>
        <p:txBody>
          <a:bodyPr anchor="ctr">
            <a:normAutofit/>
          </a:bodyPr>
          <a:lstStyle/>
          <a:p>
            <a:r>
              <a:rPr lang="en-US" sz="2000" dirty="0"/>
              <a:t>Integration of biopsychosocial determinants of health</a:t>
            </a:r>
          </a:p>
          <a:p>
            <a:r>
              <a:rPr lang="en-US" sz="2000" dirty="0"/>
              <a:t>Importance of positive well-being and vitality</a:t>
            </a:r>
          </a:p>
          <a:p>
            <a:r>
              <a:rPr lang="en-US" sz="2000" dirty="0"/>
              <a:t>We learn from positive and negative well-being (COVID)</a:t>
            </a:r>
          </a:p>
          <a:p>
            <a:r>
              <a:rPr lang="en-US" sz="2000" dirty="0"/>
              <a:t>Historical evolution of health to well-being</a:t>
            </a:r>
          </a:p>
          <a:p>
            <a:r>
              <a:rPr lang="en-US" sz="2000" dirty="0"/>
              <a:t>Holistic approach to female well-being</a:t>
            </a:r>
          </a:p>
          <a:p>
            <a:r>
              <a:rPr lang="en-US" sz="2000" dirty="0"/>
              <a:t>Value of collaboration in achieving holistic health goals</a:t>
            </a:r>
          </a:p>
        </p:txBody>
      </p:sp>
      <p:sp>
        <p:nvSpPr>
          <p:cNvPr id="4" name="Slide Number Placeholder 3">
            <a:extLst>
              <a:ext uri="{FF2B5EF4-FFF2-40B4-BE49-F238E27FC236}">
                <a16:creationId xmlns:a16="http://schemas.microsoft.com/office/drawing/2014/main" id="{80429128-2551-5913-A65B-39475F1B2BD9}"/>
              </a:ext>
            </a:extLst>
          </p:cNvPr>
          <p:cNvSpPr>
            <a:spLocks noGrp="1"/>
          </p:cNvSpPr>
          <p:nvPr>
            <p:ph type="sldNum" sz="quarter" idx="12"/>
          </p:nvPr>
        </p:nvSpPr>
        <p:spPr>
          <a:xfrm>
            <a:off x="11704320" y="6455664"/>
            <a:ext cx="448056" cy="365125"/>
          </a:xfrm>
        </p:spPr>
        <p:txBody>
          <a:bodyPr>
            <a:normAutofit/>
          </a:bodyPr>
          <a:lstStyle/>
          <a:p>
            <a:pPr>
              <a:spcAft>
                <a:spcPts val="600"/>
              </a:spcAft>
            </a:pPr>
            <a:fld id="{D49B93C7-E54D-4E4B-A9E3-30382B667A0C}" type="slidenum">
              <a:rPr lang="en-KI" sz="1100">
                <a:solidFill>
                  <a:schemeClr val="tx1">
                    <a:lumMod val="50000"/>
                    <a:lumOff val="50000"/>
                  </a:schemeClr>
                </a:solidFill>
              </a:rPr>
              <a:pPr>
                <a:spcAft>
                  <a:spcPts val="600"/>
                </a:spcAft>
              </a:pPr>
              <a:t>15</a:t>
            </a:fld>
            <a:endParaRPr lang="en-KI" sz="1100">
              <a:solidFill>
                <a:schemeClr val="tx1">
                  <a:lumMod val="50000"/>
                  <a:lumOff val="50000"/>
                </a:schemeClr>
              </a:solidFill>
            </a:endParaRPr>
          </a:p>
        </p:txBody>
      </p:sp>
    </p:spTree>
    <p:extLst>
      <p:ext uri="{BB962C8B-B14F-4D97-AF65-F5344CB8AC3E}">
        <p14:creationId xmlns:p14="http://schemas.microsoft.com/office/powerpoint/2010/main" val="2044505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DB97B5-8677-773B-B9FF-2B7C11D97E8A}"/>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Remember…</a:t>
            </a:r>
          </a:p>
        </p:txBody>
      </p:sp>
      <p:sp>
        <p:nvSpPr>
          <p:cNvPr id="3" name="Content Placeholder 2">
            <a:extLst>
              <a:ext uri="{FF2B5EF4-FFF2-40B4-BE49-F238E27FC236}">
                <a16:creationId xmlns:a16="http://schemas.microsoft.com/office/drawing/2014/main" id="{9C89F58C-460F-1B74-2DC4-4DB1CD435CBE}"/>
              </a:ext>
            </a:extLst>
          </p:cNvPr>
          <p:cNvSpPr>
            <a:spLocks noGrp="1"/>
          </p:cNvSpPr>
          <p:nvPr>
            <p:ph idx="1"/>
          </p:nvPr>
        </p:nvSpPr>
        <p:spPr>
          <a:xfrm>
            <a:off x="4810259" y="649480"/>
            <a:ext cx="6555347" cy="5546047"/>
          </a:xfrm>
        </p:spPr>
        <p:txBody>
          <a:bodyPr anchor="ctr">
            <a:normAutofit/>
          </a:bodyPr>
          <a:lstStyle/>
          <a:p>
            <a:r>
              <a:rPr lang="en-US" sz="3200" dirty="0"/>
              <a:t>The health of women transcends the mere absence of disease; it is about embracing vitality, mental strength and social well-being.</a:t>
            </a:r>
          </a:p>
          <a:p>
            <a:r>
              <a:rPr lang="en-US" sz="3200" dirty="0"/>
              <a:t>Through collaborative efforts and a holistic approach, we can nurture a thriving female population that drives progress and prosperity</a:t>
            </a:r>
          </a:p>
        </p:txBody>
      </p:sp>
      <p:sp>
        <p:nvSpPr>
          <p:cNvPr id="4" name="Slide Number Placeholder 3">
            <a:extLst>
              <a:ext uri="{FF2B5EF4-FFF2-40B4-BE49-F238E27FC236}">
                <a16:creationId xmlns:a16="http://schemas.microsoft.com/office/drawing/2014/main" id="{EE8FD9BA-EBCF-481F-9107-B6B862D8B797}"/>
              </a:ext>
            </a:extLst>
          </p:cNvPr>
          <p:cNvSpPr>
            <a:spLocks noGrp="1"/>
          </p:cNvSpPr>
          <p:nvPr>
            <p:ph type="sldNum" sz="quarter" idx="12"/>
          </p:nvPr>
        </p:nvSpPr>
        <p:spPr>
          <a:xfrm>
            <a:off x="11704320" y="6455664"/>
            <a:ext cx="448056" cy="365125"/>
          </a:xfrm>
        </p:spPr>
        <p:txBody>
          <a:bodyPr>
            <a:normAutofit/>
          </a:bodyPr>
          <a:lstStyle/>
          <a:p>
            <a:pPr>
              <a:spcAft>
                <a:spcPts val="600"/>
              </a:spcAft>
            </a:pPr>
            <a:fld id="{D49B93C7-E54D-4E4B-A9E3-30382B667A0C}" type="slidenum">
              <a:rPr lang="en-KI" sz="1100">
                <a:solidFill>
                  <a:schemeClr val="tx1">
                    <a:lumMod val="50000"/>
                    <a:lumOff val="50000"/>
                  </a:schemeClr>
                </a:solidFill>
              </a:rPr>
              <a:pPr>
                <a:spcAft>
                  <a:spcPts val="600"/>
                </a:spcAft>
              </a:pPr>
              <a:t>16</a:t>
            </a:fld>
            <a:endParaRPr lang="en-KI" sz="1100">
              <a:solidFill>
                <a:schemeClr val="tx1">
                  <a:lumMod val="50000"/>
                  <a:lumOff val="50000"/>
                </a:schemeClr>
              </a:solidFill>
            </a:endParaRPr>
          </a:p>
        </p:txBody>
      </p:sp>
    </p:spTree>
    <p:extLst>
      <p:ext uri="{BB962C8B-B14F-4D97-AF65-F5344CB8AC3E}">
        <p14:creationId xmlns:p14="http://schemas.microsoft.com/office/powerpoint/2010/main" val="1622512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ogo of a mother holding a baby&#10;&#10;Description automatically generated">
            <a:extLst>
              <a:ext uri="{FF2B5EF4-FFF2-40B4-BE49-F238E27FC236}">
                <a16:creationId xmlns:a16="http://schemas.microsoft.com/office/drawing/2014/main" id="{DFC8A286-0EB1-65C1-4261-5F2BF1B89938}"/>
              </a:ext>
            </a:extLst>
          </p:cNvPr>
          <p:cNvPicPr>
            <a:picLocks noChangeAspect="1"/>
          </p:cNvPicPr>
          <p:nvPr/>
        </p:nvPicPr>
        <p:blipFill>
          <a:blip r:embed="rId3"/>
          <a:srcRect r="-2" b="1498"/>
          <a:stretch/>
        </p:blipFill>
        <p:spPr>
          <a:xfrm>
            <a:off x="3124200" y="457200"/>
            <a:ext cx="5943600" cy="5943600"/>
          </a:xfrm>
          <a:prstGeom prst="rect">
            <a:avLst/>
          </a:prstGeom>
        </p:spPr>
      </p:pic>
      <p:sp>
        <p:nvSpPr>
          <p:cNvPr id="2" name="Slide Number Placeholder 1">
            <a:extLst>
              <a:ext uri="{FF2B5EF4-FFF2-40B4-BE49-F238E27FC236}">
                <a16:creationId xmlns:a16="http://schemas.microsoft.com/office/drawing/2014/main" id="{DDCC1FEF-4555-6488-ABF8-D4266B902E97}"/>
              </a:ext>
            </a:extLst>
          </p:cNvPr>
          <p:cNvSpPr>
            <a:spLocks noGrp="1"/>
          </p:cNvSpPr>
          <p:nvPr>
            <p:ph type="sldNum" sz="quarter" idx="12"/>
          </p:nvPr>
        </p:nvSpPr>
        <p:spPr>
          <a:xfrm>
            <a:off x="11704320" y="6455664"/>
            <a:ext cx="448056" cy="365125"/>
          </a:xfrm>
        </p:spPr>
        <p:txBody>
          <a:bodyPr>
            <a:normAutofit/>
          </a:bodyPr>
          <a:lstStyle/>
          <a:p>
            <a:pPr>
              <a:spcAft>
                <a:spcPts val="600"/>
              </a:spcAft>
            </a:pPr>
            <a:fld id="{D49B93C7-E54D-4E4B-A9E3-30382B667A0C}" type="slidenum">
              <a:rPr lang="en-KI" sz="1100">
                <a:solidFill>
                  <a:srgbClr val="FFFFFF"/>
                </a:solidFill>
              </a:rPr>
              <a:pPr>
                <a:spcAft>
                  <a:spcPts val="600"/>
                </a:spcAft>
              </a:pPr>
              <a:t>17</a:t>
            </a:fld>
            <a:endParaRPr lang="en-KI" sz="1100">
              <a:solidFill>
                <a:srgbClr val="FFFFFF"/>
              </a:solidFill>
            </a:endParaRPr>
          </a:p>
        </p:txBody>
      </p:sp>
    </p:spTree>
    <p:extLst>
      <p:ext uri="{BB962C8B-B14F-4D97-AF65-F5344CB8AC3E}">
        <p14:creationId xmlns:p14="http://schemas.microsoft.com/office/powerpoint/2010/main" val="4204819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9A320C9-9735-4D13-8279-C1C67484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92544CF4-9B52-4A7B-A4B3-88C72729B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7126"/>
            <a:ext cx="11167447" cy="2018806"/>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E75862C5-5C00-4421-BC7B-9B7B86DBC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B03CD1-1A6B-63AA-EE43-83FF33E0142E}"/>
              </a:ext>
            </a:extLst>
          </p:cNvPr>
          <p:cNvSpPr>
            <a:spLocks noGrp="1"/>
          </p:cNvSpPr>
          <p:nvPr>
            <p:ph type="title"/>
          </p:nvPr>
        </p:nvSpPr>
        <p:spPr>
          <a:xfrm>
            <a:off x="1115568" y="548640"/>
            <a:ext cx="10168128" cy="1179576"/>
          </a:xfrm>
        </p:spPr>
        <p:txBody>
          <a:bodyPr vert="horz" lIns="91440" tIns="45720" rIns="91440" bIns="45720" rtlCol="0" anchor="ctr">
            <a:normAutofit/>
          </a:bodyPr>
          <a:lstStyle/>
          <a:p>
            <a:r>
              <a:rPr lang="en-US" sz="3700" kern="1200" dirty="0">
                <a:solidFill>
                  <a:schemeClr val="tx1"/>
                </a:solidFill>
                <a:latin typeface="+mj-lt"/>
                <a:ea typeface="+mj-ea"/>
                <a:cs typeface="+mj-cs"/>
              </a:rPr>
              <a:t>The Pacific Society for Reproductive Health(PSRH)</a:t>
            </a:r>
          </a:p>
        </p:txBody>
      </p:sp>
      <p:sp>
        <p:nvSpPr>
          <p:cNvPr id="19" name="Rectangle 18">
            <a:extLst>
              <a:ext uri="{FF2B5EF4-FFF2-40B4-BE49-F238E27FC236}">
                <a16:creationId xmlns:a16="http://schemas.microsoft.com/office/drawing/2014/main" id="{089440EF-9BE9-4AE9-8C28-00B02296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Content Placeholder 2">
            <a:extLst>
              <a:ext uri="{FF2B5EF4-FFF2-40B4-BE49-F238E27FC236}">
                <a16:creationId xmlns:a16="http://schemas.microsoft.com/office/drawing/2014/main" id="{2E650D59-ECCF-18BE-145C-64B03F5A780E}"/>
              </a:ext>
            </a:extLst>
          </p:cNvPr>
          <p:cNvSpPr>
            <a:spLocks/>
          </p:cNvSpPr>
          <p:nvPr/>
        </p:nvSpPr>
        <p:spPr>
          <a:xfrm>
            <a:off x="712381" y="2333178"/>
            <a:ext cx="4571999" cy="3771005"/>
          </a:xfrm>
          <a:prstGeom prst="rect">
            <a:avLst/>
          </a:prstGeom>
        </p:spPr>
        <p:txBody>
          <a:bodyPr>
            <a:noAutofit/>
          </a:bodyPr>
          <a:lstStyle/>
          <a:p>
            <a:pPr marL="285750" indent="-285750" defTabSz="731520">
              <a:spcAft>
                <a:spcPts val="600"/>
              </a:spcAft>
              <a:buFont typeface="Arial" panose="020B0604020202020204" pitchFamily="34" charset="0"/>
              <a:buChar char="•"/>
            </a:pPr>
            <a:r>
              <a:rPr lang="en-US" kern="1200" dirty="0">
                <a:solidFill>
                  <a:schemeClr val="tx1"/>
                </a:solidFill>
                <a:latin typeface="+mn-lt"/>
                <a:ea typeface="+mn-ea"/>
                <a:cs typeface="+mn-cs"/>
              </a:rPr>
              <a:t>Charitable Trust registered with the NZ Charities Commission</a:t>
            </a:r>
          </a:p>
          <a:p>
            <a:pPr marL="285750" indent="-285750" defTabSz="731520">
              <a:spcAft>
                <a:spcPts val="600"/>
              </a:spcAft>
              <a:buFont typeface="Arial" panose="020B0604020202020204" pitchFamily="34" charset="0"/>
              <a:buChar char="•"/>
            </a:pPr>
            <a:r>
              <a:rPr lang="en-US" kern="1200" dirty="0">
                <a:solidFill>
                  <a:schemeClr val="tx1"/>
                </a:solidFill>
                <a:latin typeface="+mn-lt"/>
                <a:ea typeface="+mn-ea"/>
                <a:cs typeface="+mn-cs"/>
              </a:rPr>
              <a:t>Established in 1995 to support Sexual and Reproductive Health (SRH) services in the Pacific</a:t>
            </a:r>
          </a:p>
          <a:p>
            <a:pPr marL="285750" indent="-285750" defTabSz="731520">
              <a:spcAft>
                <a:spcPts val="600"/>
              </a:spcAft>
              <a:buFont typeface="Arial" panose="020B0604020202020204" pitchFamily="34" charset="0"/>
              <a:buChar char="•"/>
            </a:pPr>
            <a:r>
              <a:rPr lang="en-US" kern="1200" dirty="0">
                <a:solidFill>
                  <a:schemeClr val="tx1"/>
                </a:solidFill>
                <a:latin typeface="+mn-lt"/>
                <a:ea typeface="+mn-ea"/>
                <a:cs typeface="+mn-cs"/>
              </a:rPr>
              <a:t>Membership – all health professionals invested in women’s health</a:t>
            </a:r>
          </a:p>
          <a:p>
            <a:pPr marL="285750" indent="-285750" defTabSz="731520">
              <a:spcAft>
                <a:spcPts val="600"/>
              </a:spcAft>
              <a:buFont typeface="Arial" panose="020B0604020202020204" pitchFamily="34" charset="0"/>
              <a:buChar char="•"/>
            </a:pPr>
            <a:r>
              <a:rPr lang="en-US" kern="1200" dirty="0">
                <a:solidFill>
                  <a:schemeClr val="tx1"/>
                </a:solidFill>
                <a:latin typeface="+mn-lt"/>
                <a:ea typeface="+mn-ea"/>
                <a:cs typeface="+mn-cs"/>
              </a:rPr>
              <a:t>Support Pacific SRH workforce </a:t>
            </a:r>
          </a:p>
          <a:p>
            <a:pPr marL="651510" lvl="1" indent="-285750" defTabSz="731520">
              <a:spcAft>
                <a:spcPts val="600"/>
              </a:spcAft>
              <a:buFont typeface="Arial" panose="020B0604020202020204" pitchFamily="34" charset="0"/>
              <a:buChar char="•"/>
            </a:pPr>
            <a:r>
              <a:rPr lang="en-US" kern="1200" dirty="0">
                <a:solidFill>
                  <a:schemeClr val="tx1"/>
                </a:solidFill>
                <a:latin typeface="+mn-lt"/>
                <a:ea typeface="+mn-ea"/>
                <a:cs typeface="+mn-cs"/>
              </a:rPr>
              <a:t>Facilitating knowledge sharing</a:t>
            </a:r>
          </a:p>
          <a:p>
            <a:pPr marL="651510" lvl="1" indent="-285750" defTabSz="731520">
              <a:spcAft>
                <a:spcPts val="600"/>
              </a:spcAft>
              <a:buFont typeface="Arial" panose="020B0604020202020204" pitchFamily="34" charset="0"/>
              <a:buChar char="•"/>
            </a:pPr>
            <a:r>
              <a:rPr lang="en-US" kern="1200" dirty="0">
                <a:solidFill>
                  <a:schemeClr val="tx1"/>
                </a:solidFill>
                <a:latin typeface="+mn-lt"/>
                <a:ea typeface="+mn-ea"/>
                <a:cs typeface="+mn-cs"/>
              </a:rPr>
              <a:t>Collaboration</a:t>
            </a:r>
          </a:p>
          <a:p>
            <a:pPr marL="651510" lvl="1" indent="-285750" defTabSz="731520">
              <a:spcAft>
                <a:spcPts val="600"/>
              </a:spcAft>
              <a:buFont typeface="Arial" panose="020B0604020202020204" pitchFamily="34" charset="0"/>
              <a:buChar char="•"/>
            </a:pPr>
            <a:r>
              <a:rPr lang="en-US" kern="1200" dirty="0">
                <a:solidFill>
                  <a:schemeClr val="tx1"/>
                </a:solidFill>
                <a:latin typeface="+mn-lt"/>
                <a:ea typeface="+mn-ea"/>
                <a:cs typeface="+mn-cs"/>
              </a:rPr>
              <a:t>Capacity development</a:t>
            </a:r>
            <a:endParaRPr lang="en-US" dirty="0"/>
          </a:p>
        </p:txBody>
      </p:sp>
      <p:pic>
        <p:nvPicPr>
          <p:cNvPr id="7" name="Content Placeholder 6" descr="A group of people posing for a photo&#10;&#10;Description automatically generated">
            <a:extLst>
              <a:ext uri="{FF2B5EF4-FFF2-40B4-BE49-F238E27FC236}">
                <a16:creationId xmlns:a16="http://schemas.microsoft.com/office/drawing/2014/main" id="{E87FE34F-F768-78B6-5C9A-315A1B7B4DF8}"/>
              </a:ext>
            </a:extLst>
          </p:cNvPr>
          <p:cNvPicPr>
            <a:picLocks noChangeAspect="1"/>
          </p:cNvPicPr>
          <p:nvPr/>
        </p:nvPicPr>
        <p:blipFill>
          <a:blip r:embed="rId3"/>
          <a:stretch>
            <a:fillRect/>
          </a:stretch>
        </p:blipFill>
        <p:spPr>
          <a:xfrm>
            <a:off x="5921294" y="2333178"/>
            <a:ext cx="4529793" cy="2851890"/>
          </a:xfrm>
          <a:prstGeom prst="rect">
            <a:avLst/>
          </a:prstGeom>
        </p:spPr>
      </p:pic>
      <p:sp>
        <p:nvSpPr>
          <p:cNvPr id="5" name="Slide Number Placeholder 4">
            <a:extLst>
              <a:ext uri="{FF2B5EF4-FFF2-40B4-BE49-F238E27FC236}">
                <a16:creationId xmlns:a16="http://schemas.microsoft.com/office/drawing/2014/main" id="{82C35736-6193-9241-FBBB-50709D31C5E6}"/>
              </a:ext>
            </a:extLst>
          </p:cNvPr>
          <p:cNvSpPr>
            <a:spLocks/>
          </p:cNvSpPr>
          <p:nvPr/>
        </p:nvSpPr>
        <p:spPr>
          <a:xfrm>
            <a:off x="8232237" y="5934427"/>
            <a:ext cx="2218850" cy="295333"/>
          </a:xfrm>
          <a:prstGeom prst="rect">
            <a:avLst/>
          </a:prstGeom>
        </p:spPr>
        <p:txBody>
          <a:bodyPr/>
          <a:lstStyle/>
          <a:p>
            <a:pPr defTabSz="731520">
              <a:spcAft>
                <a:spcPts val="600"/>
              </a:spcAft>
            </a:pPr>
            <a:fld id="{D49B93C7-E54D-4E4B-A9E3-30382B667A0C}" type="slidenum">
              <a:rPr lang="en-KI" sz="1440" kern="1200">
                <a:solidFill>
                  <a:schemeClr val="tx1"/>
                </a:solidFill>
                <a:latin typeface="+mn-lt"/>
                <a:ea typeface="+mn-ea"/>
                <a:cs typeface="+mn-cs"/>
              </a:rPr>
              <a:pPr defTabSz="731520">
                <a:spcAft>
                  <a:spcPts val="600"/>
                </a:spcAft>
              </a:pPr>
              <a:t>1</a:t>
            </a:fld>
            <a:endParaRPr lang="en-KI"/>
          </a:p>
        </p:txBody>
      </p:sp>
      <p:sp>
        <p:nvSpPr>
          <p:cNvPr id="8" name="TextBox 7">
            <a:extLst>
              <a:ext uri="{FF2B5EF4-FFF2-40B4-BE49-F238E27FC236}">
                <a16:creationId xmlns:a16="http://schemas.microsoft.com/office/drawing/2014/main" id="{0B5D4270-1B19-7E01-5263-B570F0AEA4B8}"/>
              </a:ext>
            </a:extLst>
          </p:cNvPr>
          <p:cNvSpPr txBox="1"/>
          <p:nvPr/>
        </p:nvSpPr>
        <p:spPr>
          <a:xfrm>
            <a:off x="5816009" y="5390708"/>
            <a:ext cx="5018569" cy="1026296"/>
          </a:xfrm>
          <a:prstGeom prst="rect">
            <a:avLst/>
          </a:prstGeom>
          <a:noFill/>
        </p:spPr>
        <p:txBody>
          <a:bodyPr wrap="square" rtlCol="0">
            <a:spAutoFit/>
          </a:bodyPr>
          <a:lstStyle/>
          <a:p>
            <a:pPr defTabSz="731520">
              <a:spcAft>
                <a:spcPts val="600"/>
              </a:spcAft>
            </a:pPr>
            <a:r>
              <a:rPr lang="en-US" sz="1200" kern="1200" dirty="0">
                <a:solidFill>
                  <a:schemeClr val="tx1"/>
                </a:solidFill>
                <a:latin typeface="+mn-lt"/>
                <a:ea typeface="+mn-ea"/>
                <a:cs typeface="+mn-cs"/>
              </a:rPr>
              <a:t>PSRH Board of Trustees: Standing: N.Hamura (PNG), N Sikiti (Fiji) , R.Mitchell, RANZCOG rep (Australia), F.Fuka, Secretary (Tonga), D.Bateson, Treasurer (Australia), Seated: K.Okesene-Gafa, Immediate Past President (NZ), L Tatukivei, Midwifery Vice President (Fiji), U. Fidow, President (Samoa), A.NoovaoHill, Medical VP &amp; Head of Secretariat (Australia)</a:t>
            </a:r>
            <a:endParaRPr lang="en-US" sz="1200" dirty="0"/>
          </a:p>
        </p:txBody>
      </p:sp>
    </p:spTree>
    <p:extLst>
      <p:ext uri="{BB962C8B-B14F-4D97-AF65-F5344CB8AC3E}">
        <p14:creationId xmlns:p14="http://schemas.microsoft.com/office/powerpoint/2010/main" val="1928385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940752-BB32-EB9B-6D9A-AEEEB091ADB8}"/>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2600" dirty="0"/>
              <a:t>Women are the weavers of the social fabric, creating a tapestry of strength, compassion and resilience that holds communities together and drives progress</a:t>
            </a:r>
            <a:br>
              <a:rPr lang="en-US" sz="2600" dirty="0"/>
            </a:br>
            <a:br>
              <a:rPr lang="en-US" sz="2600" dirty="0"/>
            </a:br>
            <a:r>
              <a:rPr lang="en-US" sz="2600" dirty="0"/>
              <a:t>The empowerment of women is not a just a goal, but a crucial step in shaping society where justice, equality and prosperity flourish for all</a:t>
            </a:r>
          </a:p>
        </p:txBody>
      </p:sp>
      <p:pic>
        <p:nvPicPr>
          <p:cNvPr id="24" name="Picture 23" descr="Colourful silk scarfs.">
            <a:extLst>
              <a:ext uri="{FF2B5EF4-FFF2-40B4-BE49-F238E27FC236}">
                <a16:creationId xmlns:a16="http://schemas.microsoft.com/office/drawing/2014/main" id="{F2C1E08C-D9CF-BBCE-4D6B-B53DE83CCE8B}"/>
              </a:ext>
            </a:extLst>
          </p:cNvPr>
          <p:cNvPicPr>
            <a:picLocks noChangeAspect="1"/>
          </p:cNvPicPr>
          <p:nvPr/>
        </p:nvPicPr>
        <p:blipFill>
          <a:blip r:embed="rId3"/>
          <a:srcRect l="23843" r="39146"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5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C51AFDD-2A60-35FA-8269-855393B1418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49B93C7-E54D-4E4B-A9E3-30382B667A0C}" type="slidenum">
              <a:rPr lang="en-US" smtClean="0">
                <a:solidFill>
                  <a:prstClr val="black">
                    <a:tint val="75000"/>
                  </a:prstClr>
                </a:solidFill>
                <a:latin typeface="Calibri" panose="020F0502020204030204"/>
              </a:rPr>
              <a:pPr>
                <a:spcAft>
                  <a:spcPts val="600"/>
                </a:spcAft>
                <a:defRPr/>
              </a:pPr>
              <a:t>2</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837069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40" name="Group 5139">
            <a:extLst>
              <a:ext uri="{FF2B5EF4-FFF2-40B4-BE49-F238E27FC236}">
                <a16:creationId xmlns:a16="http://schemas.microsoft.com/office/drawing/2014/main" id="{D0B504DB-2CA0-0008-B756-CDCA1713F8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5145" name="Rectangle 5144">
              <a:extLst>
                <a:ext uri="{FF2B5EF4-FFF2-40B4-BE49-F238E27FC236}">
                  <a16:creationId xmlns:a16="http://schemas.microsoft.com/office/drawing/2014/main" id="{348E256A-4AB9-7FA1-6480-C4C71EC729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6" name="Rectangle 5145">
              <a:extLst>
                <a:ext uri="{FF2B5EF4-FFF2-40B4-BE49-F238E27FC236}">
                  <a16:creationId xmlns:a16="http://schemas.microsoft.com/office/drawing/2014/main" id="{27A330FB-EFE5-07CB-6D4F-CA8A2D33B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7" name="Rectangle 5146">
              <a:extLst>
                <a:ext uri="{FF2B5EF4-FFF2-40B4-BE49-F238E27FC236}">
                  <a16:creationId xmlns:a16="http://schemas.microsoft.com/office/drawing/2014/main" id="{A4363FB0-F6C5-4382-BAE0-D6D74E58D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5E6B98A-88C3-EAFF-1F2A-EA9FEC4253A9}"/>
              </a:ext>
            </a:extLst>
          </p:cNvPr>
          <p:cNvSpPr>
            <a:spLocks noGrp="1"/>
          </p:cNvSpPr>
          <p:nvPr>
            <p:ph type="title"/>
          </p:nvPr>
        </p:nvSpPr>
        <p:spPr>
          <a:xfrm>
            <a:off x="876691" y="301843"/>
            <a:ext cx="10477109" cy="1003532"/>
          </a:xfrm>
        </p:spPr>
        <p:txBody>
          <a:bodyPr anchor="ctr">
            <a:normAutofit/>
          </a:bodyPr>
          <a:lstStyle/>
          <a:p>
            <a:r>
              <a:rPr lang="en-AU" sz="3200" b="1" i="0" u="none" strike="noStrike">
                <a:solidFill>
                  <a:srgbClr val="FFFFFF"/>
                </a:solidFill>
                <a:effectLst/>
                <a:latin typeface="Arial" panose="020B0604020202020204" pitchFamily="34" charset="0"/>
              </a:rPr>
              <a:t>Sexual reproductive health and rights in the Pacific: </a:t>
            </a:r>
            <a:br>
              <a:rPr lang="en-AU" sz="3200" b="1" i="0" u="none" strike="noStrike">
                <a:solidFill>
                  <a:srgbClr val="FFFFFF"/>
                </a:solidFill>
                <a:effectLst/>
                <a:latin typeface="Arial" panose="020B0604020202020204" pitchFamily="34" charset="0"/>
              </a:rPr>
            </a:br>
            <a:r>
              <a:rPr lang="en-AU" sz="3200" b="1" i="0" u="none" strike="noStrike">
                <a:solidFill>
                  <a:srgbClr val="FFFFFF"/>
                </a:solidFill>
                <a:effectLst/>
                <a:latin typeface="Arial" panose="020B0604020202020204" pitchFamily="34" charset="0"/>
              </a:rPr>
              <a:t>a changing climate, a resilient Pacific people</a:t>
            </a:r>
            <a:endParaRPr lang="en-US" sz="3200">
              <a:solidFill>
                <a:srgbClr val="FFFFFF"/>
              </a:solidFill>
            </a:endParaRPr>
          </a:p>
        </p:txBody>
      </p:sp>
      <p:sp>
        <p:nvSpPr>
          <p:cNvPr id="5135" name="Content Placeholder 2">
            <a:extLst>
              <a:ext uri="{FF2B5EF4-FFF2-40B4-BE49-F238E27FC236}">
                <a16:creationId xmlns:a16="http://schemas.microsoft.com/office/drawing/2014/main" id="{D0F17651-3F91-092C-5BF2-E922FDAB56D5}"/>
              </a:ext>
            </a:extLst>
          </p:cNvPr>
          <p:cNvSpPr>
            <a:spLocks noGrp="1"/>
          </p:cNvSpPr>
          <p:nvPr>
            <p:ph idx="1"/>
          </p:nvPr>
        </p:nvSpPr>
        <p:spPr>
          <a:xfrm>
            <a:off x="876692" y="2202287"/>
            <a:ext cx="4114800" cy="3810595"/>
          </a:xfrm>
        </p:spPr>
        <p:txBody>
          <a:bodyPr anchor="ctr">
            <a:normAutofit/>
          </a:bodyPr>
          <a:lstStyle/>
          <a:p>
            <a:pPr marL="0" indent="0">
              <a:buNone/>
            </a:pPr>
            <a:r>
              <a:rPr lang="en-US" sz="2000"/>
              <a:t>15</a:t>
            </a:r>
            <a:r>
              <a:rPr lang="en-US" sz="2000" baseline="30000"/>
              <a:t>th</a:t>
            </a:r>
            <a:r>
              <a:rPr lang="en-US" sz="2000"/>
              <a:t> Pacific Regional Directors of Clinical Services Meeting, Nadi, Fiji. </a:t>
            </a:r>
            <a:r>
              <a:rPr lang="en-US" sz="2000" i="1"/>
              <a:t>Building Sustainable Health Systems in the Blue Pacific</a:t>
            </a:r>
          </a:p>
        </p:txBody>
      </p:sp>
      <p:pic>
        <p:nvPicPr>
          <p:cNvPr id="5" name="Picture 4">
            <a:extLst>
              <a:ext uri="{FF2B5EF4-FFF2-40B4-BE49-F238E27FC236}">
                <a16:creationId xmlns:a16="http://schemas.microsoft.com/office/drawing/2014/main" id="{AE2C00AD-9E75-95FB-594C-54493D96BF73}"/>
              </a:ext>
            </a:extLst>
          </p:cNvPr>
          <p:cNvPicPr>
            <a:picLocks noChangeAspect="1"/>
          </p:cNvPicPr>
          <p:nvPr/>
        </p:nvPicPr>
        <p:blipFill>
          <a:blip r:embed="rId3"/>
          <a:stretch>
            <a:fillRect/>
          </a:stretch>
        </p:blipFill>
        <p:spPr>
          <a:xfrm>
            <a:off x="5373430" y="2268099"/>
            <a:ext cx="2584475" cy="3678969"/>
          </a:xfrm>
          <a:prstGeom prst="rect">
            <a:avLst/>
          </a:prstGeom>
        </p:spPr>
      </p:pic>
      <p:pic>
        <p:nvPicPr>
          <p:cNvPr id="5122" name="Picture 2" descr="SPC 15th Triennial Conference of Pacific Women">
            <a:extLst>
              <a:ext uri="{FF2B5EF4-FFF2-40B4-BE49-F238E27FC236}">
                <a16:creationId xmlns:a16="http://schemas.microsoft.com/office/drawing/2014/main" id="{F32C90B5-7051-3F85-5AB9-B8CE981FDB1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15774" y="3207770"/>
            <a:ext cx="2936145" cy="202463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1C21665-6685-D399-14A2-D3400EABFF11}"/>
              </a:ext>
            </a:extLst>
          </p:cNvPr>
          <p:cNvSpPr>
            <a:spLocks noGrp="1"/>
          </p:cNvSpPr>
          <p:nvPr>
            <p:ph type="sldNum" sz="quarter" idx="12"/>
          </p:nvPr>
        </p:nvSpPr>
        <p:spPr>
          <a:xfrm>
            <a:off x="8610600" y="6356350"/>
            <a:ext cx="2743200" cy="365125"/>
          </a:xfrm>
        </p:spPr>
        <p:txBody>
          <a:bodyPr>
            <a:normAutofit/>
          </a:bodyPr>
          <a:lstStyle/>
          <a:p>
            <a:pPr>
              <a:spcAft>
                <a:spcPts val="600"/>
              </a:spcAft>
            </a:pPr>
            <a:fld id="{D49B93C7-E54D-4E4B-A9E3-30382B667A0C}" type="slidenum">
              <a:rPr lang="en-KI">
                <a:solidFill>
                  <a:schemeClr val="tx1">
                    <a:lumMod val="50000"/>
                    <a:lumOff val="50000"/>
                  </a:schemeClr>
                </a:solidFill>
              </a:rPr>
              <a:pPr>
                <a:spcAft>
                  <a:spcPts val="600"/>
                </a:spcAft>
              </a:pPr>
              <a:t>3</a:t>
            </a:fld>
            <a:endParaRPr lang="en-KI">
              <a:solidFill>
                <a:schemeClr val="tx1">
                  <a:lumMod val="50000"/>
                  <a:lumOff val="50000"/>
                </a:schemeClr>
              </a:solidFill>
            </a:endParaRPr>
          </a:p>
        </p:txBody>
      </p:sp>
    </p:spTree>
    <p:extLst>
      <p:ext uri="{BB962C8B-B14F-4D97-AF65-F5344CB8AC3E}">
        <p14:creationId xmlns:p14="http://schemas.microsoft.com/office/powerpoint/2010/main" val="4051343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16" name="Rectangle 15">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09CF5D2-82A1-9AB6-AEF1-0A4E8EEB3059}"/>
              </a:ext>
            </a:extLst>
          </p:cNvPr>
          <p:cNvSpPr>
            <a:spLocks noGrp="1"/>
          </p:cNvSpPr>
          <p:nvPr>
            <p:ph type="title"/>
          </p:nvPr>
        </p:nvSpPr>
        <p:spPr>
          <a:xfrm>
            <a:off x="876691" y="301843"/>
            <a:ext cx="10477109" cy="1003532"/>
          </a:xfrm>
        </p:spPr>
        <p:txBody>
          <a:bodyPr anchor="ctr">
            <a:normAutofit/>
          </a:bodyPr>
          <a:lstStyle/>
          <a:p>
            <a:r>
              <a:rPr lang="en-US" sz="3200">
                <a:solidFill>
                  <a:srgbClr val="FFFFFF"/>
                </a:solidFill>
              </a:rPr>
              <a:t>Women’s Health, Research, Empowerment</a:t>
            </a:r>
          </a:p>
        </p:txBody>
      </p:sp>
      <p:sp>
        <p:nvSpPr>
          <p:cNvPr id="3" name="Content Placeholder 2">
            <a:extLst>
              <a:ext uri="{FF2B5EF4-FFF2-40B4-BE49-F238E27FC236}">
                <a16:creationId xmlns:a16="http://schemas.microsoft.com/office/drawing/2014/main" id="{A3166524-3BD9-16D8-B10F-AB198C19A6AC}"/>
              </a:ext>
            </a:extLst>
          </p:cNvPr>
          <p:cNvSpPr>
            <a:spLocks noGrp="1"/>
          </p:cNvSpPr>
          <p:nvPr>
            <p:ph idx="1"/>
          </p:nvPr>
        </p:nvSpPr>
        <p:spPr>
          <a:xfrm>
            <a:off x="2241754" y="2308124"/>
            <a:ext cx="7720781" cy="3673576"/>
          </a:xfrm>
        </p:spPr>
        <p:txBody>
          <a:bodyPr>
            <a:normAutofit/>
          </a:bodyPr>
          <a:lstStyle/>
          <a:p>
            <a:pPr marL="0" marR="68580" indent="0">
              <a:spcBef>
                <a:spcPts val="600"/>
              </a:spcBef>
              <a:spcAft>
                <a:spcPts val="600"/>
              </a:spcAft>
              <a:buNone/>
            </a:pPr>
            <a:r>
              <a:rPr lang="en-GB" sz="1400">
                <a:effectLst/>
                <a:latin typeface="Calibri" panose="020F0502020204030204" pitchFamily="34" charset="0"/>
                <a:ea typeface="Calibri" panose="020F0502020204030204" pitchFamily="34" charset="0"/>
                <a:cs typeface="Calibri" panose="020F0502020204030204" pitchFamily="34" charset="0"/>
              </a:rPr>
              <a:t>The region’s key gender equality commitments </a:t>
            </a:r>
            <a:r>
              <a:rPr lang="en-GB" sz="1400">
                <a:effectLst/>
                <a:latin typeface="Calibri" panose="020F0502020204030204" pitchFamily="34" charset="0"/>
                <a:ea typeface="Times New Roman" panose="02020603050405020304" pitchFamily="18" charset="0"/>
                <a:cs typeface="Calibri" panose="020F0502020204030204" pitchFamily="34" charset="0"/>
              </a:rPr>
              <a:t>are outlined in the:</a:t>
            </a:r>
            <a:endParaRPr lang="en-AU" sz="1400">
              <a:latin typeface="Calibri" panose="020F0502020204030204" pitchFamily="34" charset="0"/>
              <a:ea typeface="Times New Roman" panose="02020603050405020304" pitchFamily="18" charset="0"/>
              <a:cs typeface="Calibri" panose="020F0502020204030204" pitchFamily="34" charset="0"/>
            </a:endParaRPr>
          </a:p>
          <a:p>
            <a:pPr marL="342900" marR="68580" indent="-342900">
              <a:spcBef>
                <a:spcPts val="600"/>
              </a:spcBef>
              <a:spcAft>
                <a:spcPts val="600"/>
              </a:spcAft>
              <a:buFont typeface="+mj-lt"/>
              <a:buAutoNum type="arabicPeriod"/>
            </a:pPr>
            <a:r>
              <a:rPr lang="en-GB" sz="1400">
                <a:effectLst/>
                <a:latin typeface="Calibri" panose="020F0502020204030204" pitchFamily="34" charset="0"/>
                <a:ea typeface="Calibri" panose="020F0502020204030204" pitchFamily="34" charset="0"/>
                <a:cs typeface="Calibri" panose="020F0502020204030204" pitchFamily="34" charset="0"/>
              </a:rPr>
              <a:t>Pacific Leaders’ Gender Equality Declaration </a:t>
            </a:r>
            <a:r>
              <a:rPr lang="en-GB" sz="1400">
                <a:effectLst/>
                <a:latin typeface="Calibri" panose="020F0502020204030204" pitchFamily="34" charset="0"/>
                <a:ea typeface="Calibri" panose="020F0502020204030204" pitchFamily="34" charset="0"/>
                <a:cs typeface="Calibri" panose="020F0502020204030204" pitchFamily="34" charset="0"/>
                <a:hlinkClick r:id="rId3"/>
              </a:rPr>
              <a:t>https://www.forumsec.org/2012/08/30/plged/</a:t>
            </a:r>
            <a:endParaRPr lang="en-AU" sz="1400">
              <a:latin typeface="Calibri" panose="020F0502020204030204" pitchFamily="34" charset="0"/>
              <a:ea typeface="Calibri" panose="020F0502020204030204" pitchFamily="34" charset="0"/>
              <a:cs typeface="Calibri" panose="020F0502020204030204" pitchFamily="34" charset="0"/>
            </a:endParaRPr>
          </a:p>
          <a:p>
            <a:pPr marL="342900" marR="68580" indent="-342900">
              <a:spcBef>
                <a:spcPts val="600"/>
              </a:spcBef>
              <a:spcAft>
                <a:spcPts val="600"/>
              </a:spcAft>
              <a:buFont typeface="+mj-lt"/>
              <a:buAutoNum type="arabicPeriod"/>
            </a:pPr>
            <a:r>
              <a:rPr lang="en-GB" sz="1400">
                <a:effectLst/>
                <a:latin typeface="Calibri" panose="020F0502020204030204" pitchFamily="34" charset="0"/>
                <a:ea typeface="Calibri" panose="020F0502020204030204" pitchFamily="34" charset="0"/>
                <a:cs typeface="Calibri" panose="020F0502020204030204" pitchFamily="34" charset="0"/>
              </a:rPr>
              <a:t>Pacific Platform for Action on Gender Equality and Women’s Human Rights </a:t>
            </a:r>
            <a:r>
              <a:rPr lang="en-GB" sz="1400">
                <a:effectLst/>
                <a:latin typeface="Calibri" panose="020F0502020204030204" pitchFamily="34" charset="0"/>
                <a:ea typeface="Calibri" panose="020F0502020204030204" pitchFamily="34" charset="0"/>
                <a:cs typeface="Calibri" panose="020F0502020204030204" pitchFamily="34" charset="0"/>
                <a:hlinkClick r:id="rId4"/>
              </a:rPr>
              <a:t>https://www.spc.int/sites/default/files/wordpresscontent/wp-content/uploads/2017/10/PPA-Gender-Equality-Womens-Human-Rights.pdf</a:t>
            </a:r>
            <a:r>
              <a:rPr lang="en-GB" sz="1400">
                <a:effectLst/>
                <a:latin typeface="Calibri" panose="020F0502020204030204" pitchFamily="34" charset="0"/>
                <a:ea typeface="Calibri" panose="020F0502020204030204" pitchFamily="34" charset="0"/>
                <a:cs typeface="Calibri" panose="020F0502020204030204" pitchFamily="34" charset="0"/>
              </a:rPr>
              <a:t> </a:t>
            </a:r>
            <a:endParaRPr lang="en-AU" sz="1400">
              <a:effectLst/>
              <a:latin typeface="Calibri" panose="020F0502020204030204" pitchFamily="34" charset="0"/>
              <a:ea typeface="Calibri" panose="020F0502020204030204" pitchFamily="34" charset="0"/>
              <a:cs typeface="Calibri" panose="020F0502020204030204" pitchFamily="34" charset="0"/>
            </a:endParaRPr>
          </a:p>
          <a:p>
            <a:pPr marL="342900" marR="68580" lvl="0" indent="-342900">
              <a:spcBef>
                <a:spcPts val="600"/>
              </a:spcBef>
              <a:spcAft>
                <a:spcPts val="600"/>
              </a:spcAft>
              <a:buFont typeface="+mj-lt"/>
              <a:buAutoNum type="arabicPeriod"/>
            </a:pPr>
            <a:r>
              <a:rPr lang="en-GB" sz="1400">
                <a:effectLst/>
                <a:latin typeface="Calibri" panose="020F0502020204030204" pitchFamily="34" charset="0"/>
                <a:ea typeface="Calibri" panose="020F0502020204030204" pitchFamily="34" charset="0"/>
                <a:cs typeface="Calibri" panose="020F0502020204030204" pitchFamily="34" charset="0"/>
              </a:rPr>
              <a:t>Outcomes of the 14</a:t>
            </a:r>
            <a:r>
              <a:rPr lang="en-GB" sz="1400" baseline="30000">
                <a:effectLst/>
                <a:latin typeface="Calibri" panose="020F0502020204030204" pitchFamily="34" charset="0"/>
                <a:ea typeface="Calibri" panose="020F0502020204030204" pitchFamily="34" charset="0"/>
                <a:cs typeface="Calibri" panose="020F0502020204030204" pitchFamily="34" charset="0"/>
              </a:rPr>
              <a:t>th</a:t>
            </a:r>
            <a:r>
              <a:rPr lang="en-GB" sz="1400">
                <a:effectLst/>
                <a:latin typeface="Calibri" panose="020F0502020204030204" pitchFamily="34" charset="0"/>
                <a:ea typeface="Calibri" panose="020F0502020204030204" pitchFamily="34" charset="0"/>
                <a:cs typeface="Calibri" panose="020F0502020204030204" pitchFamily="34" charset="0"/>
              </a:rPr>
              <a:t> Triennial Conference of Pacific Women</a:t>
            </a:r>
            <a:r>
              <a:rPr lang="en-AU" sz="1400">
                <a:latin typeface="Calibri" panose="020F0502020204030204" pitchFamily="34" charset="0"/>
                <a:ea typeface="Calibri" panose="020F0502020204030204" pitchFamily="34" charset="0"/>
                <a:cs typeface="Calibri" panose="020F0502020204030204" pitchFamily="34" charset="0"/>
              </a:rPr>
              <a:t> </a:t>
            </a:r>
            <a:r>
              <a:rPr lang="en-GB" sz="1400">
                <a:effectLst/>
                <a:latin typeface="Calibri" panose="020F0502020204030204" pitchFamily="34" charset="0"/>
                <a:ea typeface="Calibri" panose="020F0502020204030204" pitchFamily="34" charset="0"/>
                <a:cs typeface="Calibri" panose="020F0502020204030204" pitchFamily="34" charset="0"/>
                <a:hlinkClick r:id="rId5"/>
              </a:rPr>
              <a:t>https://www.spc.int/sites/default/files/documents/14th%20Triennial%20Conference%20of%20Pacific%20Women%20Eng.pdf</a:t>
            </a:r>
            <a:r>
              <a:rPr lang="en-GB" sz="1400">
                <a:effectLst/>
                <a:latin typeface="Calibri" panose="020F0502020204030204" pitchFamily="34" charset="0"/>
                <a:ea typeface="Calibri" panose="020F0502020204030204" pitchFamily="34" charset="0"/>
                <a:cs typeface="Calibri" panose="020F0502020204030204" pitchFamily="34" charset="0"/>
              </a:rPr>
              <a:t> </a:t>
            </a:r>
          </a:p>
          <a:p>
            <a:pPr marL="342900" marR="68580" lvl="0" indent="-342900">
              <a:spcBef>
                <a:spcPts val="600"/>
              </a:spcBef>
              <a:spcAft>
                <a:spcPts val="600"/>
              </a:spcAft>
              <a:buFont typeface="+mj-lt"/>
              <a:buAutoNum type="arabicPeriod"/>
            </a:pPr>
            <a:r>
              <a:rPr lang="en-GB" sz="1400">
                <a:effectLst/>
                <a:latin typeface="Calibri" panose="020F0502020204030204" pitchFamily="34" charset="0"/>
                <a:ea typeface="Calibri" panose="020F0502020204030204" pitchFamily="34" charset="0"/>
                <a:cs typeface="Calibri" panose="020F0502020204030204" pitchFamily="34" charset="0"/>
                <a:hlinkClick r:id="rId6"/>
              </a:rPr>
              <a:t>https://ranzcog.edu.au/resource-hub/</a:t>
            </a:r>
            <a:endParaRPr lang="en-GB" sz="1400">
              <a:effectLst/>
              <a:latin typeface="Calibri" panose="020F0502020204030204" pitchFamily="34" charset="0"/>
              <a:ea typeface="Calibri" panose="020F0502020204030204" pitchFamily="34" charset="0"/>
              <a:cs typeface="Calibri" panose="020F0502020204030204" pitchFamily="34" charset="0"/>
            </a:endParaRPr>
          </a:p>
          <a:p>
            <a:pPr marL="342900" marR="68580" lvl="0" indent="-342900">
              <a:spcBef>
                <a:spcPts val="600"/>
              </a:spcBef>
              <a:spcAft>
                <a:spcPts val="600"/>
              </a:spcAft>
              <a:buFont typeface="+mj-lt"/>
              <a:buAutoNum type="arabicPeriod"/>
            </a:pPr>
            <a:r>
              <a:rPr lang="en-GB" sz="1400">
                <a:effectLst/>
                <a:latin typeface="Calibri" panose="020F0502020204030204" pitchFamily="34" charset="0"/>
                <a:ea typeface="Calibri" panose="020F0502020204030204" pitchFamily="34" charset="0"/>
                <a:cs typeface="Calibri" panose="020F0502020204030204" pitchFamily="34" charset="0"/>
                <a:hlinkClick r:id="rId7"/>
              </a:rPr>
              <a:t>https://www.promptmaternity.org</a:t>
            </a:r>
            <a:endParaRPr lang="en-GB" sz="1400">
              <a:effectLst/>
              <a:latin typeface="Calibri" panose="020F0502020204030204" pitchFamily="34" charset="0"/>
              <a:ea typeface="Calibri" panose="020F0502020204030204" pitchFamily="34" charset="0"/>
              <a:cs typeface="Calibri" panose="020F0502020204030204" pitchFamily="34" charset="0"/>
            </a:endParaRPr>
          </a:p>
          <a:p>
            <a:pPr marL="342900" marR="68580" lvl="0" indent="-342900">
              <a:spcBef>
                <a:spcPts val="600"/>
              </a:spcBef>
              <a:spcAft>
                <a:spcPts val="600"/>
              </a:spcAft>
              <a:buFont typeface="+mj-lt"/>
              <a:buAutoNum type="arabicPeriod"/>
            </a:pPr>
            <a:r>
              <a:rPr lang="en-GB" sz="1400">
                <a:effectLst/>
                <a:latin typeface="Calibri" panose="020F0502020204030204" pitchFamily="34" charset="0"/>
                <a:ea typeface="Calibri" panose="020F0502020204030204" pitchFamily="34" charset="0"/>
                <a:cs typeface="Calibri" panose="020F0502020204030204" pitchFamily="34" charset="0"/>
                <a:hlinkClick r:id="rId8"/>
              </a:rPr>
              <a:t>https://www.unfpa.org</a:t>
            </a:r>
            <a:r>
              <a:rPr lang="en-GB" sz="1400">
                <a:effectLst/>
                <a:latin typeface="Calibri" panose="020F0502020204030204" pitchFamily="34" charset="0"/>
                <a:ea typeface="Calibri" panose="020F0502020204030204" pitchFamily="34" charset="0"/>
                <a:cs typeface="Calibri" panose="020F0502020204030204" pitchFamily="34" charset="0"/>
              </a:rPr>
              <a:t>,  </a:t>
            </a:r>
            <a:r>
              <a:rPr lang="en-GB" sz="1400">
                <a:effectLst/>
                <a:latin typeface="Calibri" panose="020F0502020204030204" pitchFamily="34" charset="0"/>
                <a:ea typeface="Calibri" panose="020F0502020204030204" pitchFamily="34" charset="0"/>
                <a:cs typeface="Calibri" panose="020F0502020204030204" pitchFamily="34" charset="0"/>
                <a:hlinkClick r:id="rId9"/>
              </a:rPr>
              <a:t>https://www.who.int</a:t>
            </a:r>
            <a:r>
              <a:rPr lang="en-GB" sz="1400">
                <a:effectLst/>
                <a:latin typeface="Calibri" panose="020F0502020204030204" pitchFamily="34" charset="0"/>
                <a:ea typeface="Calibri" panose="020F0502020204030204" pitchFamily="34" charset="0"/>
                <a:cs typeface="Calibri" panose="020F0502020204030204" pitchFamily="34" charset="0"/>
              </a:rPr>
              <a:t> , </a:t>
            </a:r>
            <a:r>
              <a:rPr lang="en-GB" sz="1400">
                <a:effectLst/>
                <a:latin typeface="Calibri" panose="020F0502020204030204" pitchFamily="34" charset="0"/>
                <a:ea typeface="Calibri" panose="020F0502020204030204" pitchFamily="34" charset="0"/>
                <a:cs typeface="Calibri" panose="020F0502020204030204" pitchFamily="34" charset="0"/>
                <a:hlinkClick r:id="rId10"/>
              </a:rPr>
              <a:t>https://www.unicef.org/</a:t>
            </a:r>
            <a:r>
              <a:rPr lang="en-GB" sz="1400">
                <a:effectLst/>
                <a:latin typeface="Calibri" panose="020F0502020204030204" pitchFamily="34" charset="0"/>
                <a:ea typeface="Calibri" panose="020F0502020204030204" pitchFamily="34" charset="0"/>
                <a:cs typeface="Calibri" panose="020F0502020204030204" pitchFamily="34" charset="0"/>
              </a:rPr>
              <a:t> , </a:t>
            </a:r>
            <a:r>
              <a:rPr lang="en-GB" sz="1400">
                <a:effectLst/>
                <a:latin typeface="Calibri" panose="020F0502020204030204" pitchFamily="34" charset="0"/>
                <a:ea typeface="Calibri" panose="020F0502020204030204" pitchFamily="34" charset="0"/>
                <a:cs typeface="Calibri" panose="020F0502020204030204" pitchFamily="34" charset="0"/>
                <a:hlinkClick r:id="rId11"/>
              </a:rPr>
              <a:t>https://www.spc.int</a:t>
            </a:r>
            <a:r>
              <a:rPr lang="en-GB" sz="1400">
                <a:effectLst/>
                <a:latin typeface="Calibri" panose="020F0502020204030204" pitchFamily="34" charset="0"/>
                <a:ea typeface="Calibri" panose="020F0502020204030204" pitchFamily="34" charset="0"/>
                <a:cs typeface="Calibri" panose="020F0502020204030204" pitchFamily="34" charset="0"/>
              </a:rPr>
              <a:t> </a:t>
            </a:r>
          </a:p>
          <a:p>
            <a:pPr marL="342900" marR="68580" lvl="0" indent="-342900">
              <a:spcBef>
                <a:spcPts val="600"/>
              </a:spcBef>
              <a:spcAft>
                <a:spcPts val="600"/>
              </a:spcAft>
              <a:buFont typeface="+mj-lt"/>
              <a:buAutoNum type="arabicPeriod"/>
            </a:pPr>
            <a:endParaRPr lang="en-AU" sz="140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Slide Number Placeholder 3">
            <a:extLst>
              <a:ext uri="{FF2B5EF4-FFF2-40B4-BE49-F238E27FC236}">
                <a16:creationId xmlns:a16="http://schemas.microsoft.com/office/drawing/2014/main" id="{F3A628F3-C391-D21F-846D-6BD780D6D9E0}"/>
              </a:ext>
            </a:extLst>
          </p:cNvPr>
          <p:cNvSpPr>
            <a:spLocks noGrp="1"/>
          </p:cNvSpPr>
          <p:nvPr>
            <p:ph type="sldNum" sz="quarter" idx="12"/>
          </p:nvPr>
        </p:nvSpPr>
        <p:spPr>
          <a:xfrm>
            <a:off x="8610600" y="6356350"/>
            <a:ext cx="2743200" cy="365125"/>
          </a:xfrm>
        </p:spPr>
        <p:txBody>
          <a:bodyPr>
            <a:normAutofit/>
          </a:bodyPr>
          <a:lstStyle/>
          <a:p>
            <a:pPr>
              <a:spcAft>
                <a:spcPts val="600"/>
              </a:spcAft>
            </a:pPr>
            <a:fld id="{D49B93C7-E54D-4E4B-A9E3-30382B667A0C}" type="slidenum">
              <a:rPr lang="en-KI">
                <a:solidFill>
                  <a:schemeClr val="tx1">
                    <a:lumMod val="50000"/>
                    <a:lumOff val="50000"/>
                  </a:schemeClr>
                </a:solidFill>
              </a:rPr>
              <a:pPr>
                <a:spcAft>
                  <a:spcPts val="600"/>
                </a:spcAft>
              </a:pPr>
              <a:t>4</a:t>
            </a:fld>
            <a:endParaRPr lang="en-KI">
              <a:solidFill>
                <a:schemeClr val="tx1">
                  <a:lumMod val="50000"/>
                  <a:lumOff val="50000"/>
                </a:schemeClr>
              </a:solidFill>
            </a:endParaRPr>
          </a:p>
        </p:txBody>
      </p:sp>
    </p:spTree>
    <p:extLst>
      <p:ext uri="{BB962C8B-B14F-4D97-AF65-F5344CB8AC3E}">
        <p14:creationId xmlns:p14="http://schemas.microsoft.com/office/powerpoint/2010/main" val="3682289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D19F7815-3AA2-7679-26F4-A63338C8B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68" y="4843169"/>
            <a:ext cx="12196668" cy="2016059"/>
            <a:chOff x="-4668" y="4843169"/>
            <a:chExt cx="12196668" cy="2016059"/>
          </a:xfrm>
        </p:grpSpPr>
        <p:sp>
          <p:nvSpPr>
            <p:cNvPr id="22" name="Rectangle 21">
              <a:extLst>
                <a:ext uri="{FF2B5EF4-FFF2-40B4-BE49-F238E27FC236}">
                  <a16:creationId xmlns:a16="http://schemas.microsoft.com/office/drawing/2014/main" id="{656154CE-3587-5C44-2A6B-1FE49B302C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668" y="4843169"/>
              <a:ext cx="12196668" cy="2015947"/>
            </a:xfrm>
            <a:prstGeom prst="rect">
              <a:avLst/>
            </a:prstGeom>
            <a:gradFill>
              <a:gsLst>
                <a:gs pos="0">
                  <a:schemeClr val="accent5"/>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E7A46DB-98C4-E666-AEC5-DF8B5DD9E7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68" y="4844400"/>
              <a:ext cx="10565988" cy="2014828"/>
            </a:xfrm>
            <a:prstGeom prst="rect">
              <a:avLst/>
            </a:prstGeom>
            <a:gradFill flip="none" rotWithShape="1">
              <a:gsLst>
                <a:gs pos="3000">
                  <a:schemeClr val="accent2"/>
                </a:gs>
                <a:gs pos="40000">
                  <a:schemeClr val="accent2">
                    <a:alpha val="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9F8962A-028A-2EBA-FBCF-F9B0334400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68" y="4843170"/>
              <a:ext cx="10309010" cy="2006799"/>
            </a:xfrm>
            <a:prstGeom prst="rect">
              <a:avLst/>
            </a:prstGeom>
            <a:gradFill>
              <a:gsLst>
                <a:gs pos="0">
                  <a:schemeClr val="accent5">
                    <a:alpha val="76000"/>
                  </a:schemeClr>
                </a:gs>
                <a:gs pos="67000">
                  <a:schemeClr val="accent2">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F139663-D7C2-5898-E610-2183584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105876" y="4851203"/>
              <a:ext cx="8086124" cy="2006797"/>
            </a:xfrm>
            <a:prstGeom prst="rect">
              <a:avLst/>
            </a:prstGeom>
            <a:gradFill flip="none" rotWithShape="1">
              <a:gsLst>
                <a:gs pos="0">
                  <a:schemeClr val="accent5">
                    <a:lumMod val="50000"/>
                    <a:alpha val="36000"/>
                  </a:schemeClr>
                </a:gs>
                <a:gs pos="45000">
                  <a:schemeClr val="accent5">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 name="Title 1">
            <a:extLst>
              <a:ext uri="{FF2B5EF4-FFF2-40B4-BE49-F238E27FC236}">
                <a16:creationId xmlns:a16="http://schemas.microsoft.com/office/drawing/2014/main" id="{DBA3B1BB-6FE6-59F0-EDA6-27DD77064B50}"/>
              </a:ext>
            </a:extLst>
          </p:cNvPr>
          <p:cNvSpPr>
            <a:spLocks noGrp="1"/>
          </p:cNvSpPr>
          <p:nvPr>
            <p:ph type="title"/>
          </p:nvPr>
        </p:nvSpPr>
        <p:spPr>
          <a:xfrm>
            <a:off x="1611630" y="5167418"/>
            <a:ext cx="8949690" cy="702264"/>
          </a:xfrm>
        </p:spPr>
        <p:txBody>
          <a:bodyPr vert="horz" lIns="91440" tIns="45720" rIns="91440" bIns="45720" rtlCol="0" anchor="b">
            <a:normAutofit/>
          </a:bodyPr>
          <a:lstStyle/>
          <a:p>
            <a:pPr algn="ctr"/>
            <a:r>
              <a:rPr lang="en-US" sz="3600" kern="1200">
                <a:solidFill>
                  <a:srgbClr val="FFFFFF"/>
                </a:solidFill>
                <a:latin typeface="+mj-lt"/>
                <a:ea typeface="+mj-ea"/>
                <a:cs typeface="+mj-cs"/>
              </a:rPr>
              <a:t> </a:t>
            </a:r>
          </a:p>
        </p:txBody>
      </p:sp>
      <p:pic>
        <p:nvPicPr>
          <p:cNvPr id="16" name="Content Placeholder 15" descr="A diagram of a female hormone lifecycle&#10;&#10;Description automatically generated">
            <a:extLst>
              <a:ext uri="{FF2B5EF4-FFF2-40B4-BE49-F238E27FC236}">
                <a16:creationId xmlns:a16="http://schemas.microsoft.com/office/drawing/2014/main" id="{284BE96F-EF10-FC60-AEAD-9947449C691F}"/>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bwMode="auto">
          <a:xfrm>
            <a:off x="1974330" y="461527"/>
            <a:ext cx="8243339" cy="389497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F3C7125-249D-24CE-1B8F-3D9CBE1F35B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49B93C7-E54D-4E4B-A9E3-30382B667A0C}" type="slidenum">
              <a:rPr lang="en-US">
                <a:solidFill>
                  <a:srgbClr val="FFFFFF"/>
                </a:solidFill>
              </a:rPr>
              <a:pPr>
                <a:spcAft>
                  <a:spcPts val="600"/>
                </a:spcAft>
              </a:pPr>
              <a:t>5</a:t>
            </a:fld>
            <a:endParaRPr lang="en-US">
              <a:solidFill>
                <a:srgbClr val="FFFFFF"/>
              </a:solidFill>
            </a:endParaRPr>
          </a:p>
        </p:txBody>
      </p:sp>
    </p:spTree>
    <p:extLst>
      <p:ext uri="{BB962C8B-B14F-4D97-AF65-F5344CB8AC3E}">
        <p14:creationId xmlns:p14="http://schemas.microsoft.com/office/powerpoint/2010/main" val="2644892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461A8-6E1E-29C6-3A1E-32BB13A170F1}"/>
              </a:ext>
            </a:extLst>
          </p:cNvPr>
          <p:cNvSpPr>
            <a:spLocks noGrp="1"/>
          </p:cNvSpPr>
          <p:nvPr>
            <p:ph type="title"/>
          </p:nvPr>
        </p:nvSpPr>
        <p:spPr>
          <a:xfrm>
            <a:off x="729344" y="402770"/>
            <a:ext cx="6106885" cy="1164771"/>
          </a:xfrm>
        </p:spPr>
        <p:txBody>
          <a:bodyPr>
            <a:normAutofit/>
          </a:bodyPr>
          <a:lstStyle/>
          <a:p>
            <a:r>
              <a:rPr lang="en-US" sz="3600" dirty="0"/>
              <a:t>Women’s Health Empowerment</a:t>
            </a:r>
          </a:p>
        </p:txBody>
      </p:sp>
      <p:sp>
        <p:nvSpPr>
          <p:cNvPr id="3" name="Content Placeholder 2">
            <a:extLst>
              <a:ext uri="{FF2B5EF4-FFF2-40B4-BE49-F238E27FC236}">
                <a16:creationId xmlns:a16="http://schemas.microsoft.com/office/drawing/2014/main" id="{E9A663F8-6EA4-212B-AE34-A0F6FF03FA51}"/>
              </a:ext>
            </a:extLst>
          </p:cNvPr>
          <p:cNvSpPr>
            <a:spLocks noGrp="1"/>
          </p:cNvSpPr>
          <p:nvPr>
            <p:ph sz="half" idx="1"/>
          </p:nvPr>
        </p:nvSpPr>
        <p:spPr>
          <a:xfrm>
            <a:off x="838200" y="1643743"/>
            <a:ext cx="4822371" cy="4691176"/>
          </a:xfrm>
        </p:spPr>
        <p:txBody>
          <a:bodyPr>
            <a:noAutofit/>
          </a:bodyPr>
          <a:lstStyle/>
          <a:p>
            <a:r>
              <a:rPr lang="en-US" sz="2400" dirty="0"/>
              <a:t>UNFPA Gender Strategy (2022 – 2025) </a:t>
            </a:r>
          </a:p>
          <a:p>
            <a:pPr lvl="1"/>
            <a:r>
              <a:rPr lang="en-US" sz="2000" dirty="0"/>
              <a:t>a corporate approach to promoting gender equality and women’s and adolescent girl’s rights.</a:t>
            </a:r>
          </a:p>
          <a:p>
            <a:pPr marL="457200" lvl="1" indent="0">
              <a:buNone/>
            </a:pPr>
            <a:endParaRPr lang="en-US" sz="2000" dirty="0"/>
          </a:p>
          <a:p>
            <a:r>
              <a:rPr lang="en-US" sz="2400" dirty="0"/>
              <a:t>Gender transformative approach ensuring agency, choice and access for all women and girls, so they can exercise their bodily autonomy and decision-making within and outside the home</a:t>
            </a:r>
          </a:p>
        </p:txBody>
      </p:sp>
      <p:sp>
        <p:nvSpPr>
          <p:cNvPr id="4" name="Content Placeholder 3">
            <a:extLst>
              <a:ext uri="{FF2B5EF4-FFF2-40B4-BE49-F238E27FC236}">
                <a16:creationId xmlns:a16="http://schemas.microsoft.com/office/drawing/2014/main" id="{B19D8F89-ADF7-7450-71B6-AFF2226E9ECB}"/>
              </a:ext>
            </a:extLst>
          </p:cNvPr>
          <p:cNvSpPr>
            <a:spLocks noGrp="1"/>
          </p:cNvSpPr>
          <p:nvPr>
            <p:ph sz="half" idx="2"/>
          </p:nvPr>
        </p:nvSpPr>
        <p:spPr>
          <a:xfrm>
            <a:off x="6990079" y="5638800"/>
            <a:ext cx="4155441" cy="598714"/>
          </a:xfrm>
        </p:spPr>
        <p:txBody>
          <a:bodyPr>
            <a:normAutofit fontScale="32500" lnSpcReduction="20000"/>
          </a:bodyPr>
          <a:lstStyle/>
          <a:p>
            <a:pPr marL="0" indent="0">
              <a:buNone/>
            </a:pPr>
            <a:r>
              <a:rPr lang="en-US" sz="4800" dirty="0">
                <a:hlinkClick r:id="rId3"/>
              </a:rPr>
              <a:t>https://www.unfpa.org/sites/default/files/pub-pdf/2023_Gender%20Equality%20Strategy.pdf</a:t>
            </a:r>
            <a:r>
              <a:rPr lang="en-US" sz="4800" dirty="0"/>
              <a:t> </a:t>
            </a:r>
          </a:p>
        </p:txBody>
      </p:sp>
      <p:sp>
        <p:nvSpPr>
          <p:cNvPr id="5" name="Slide Number Placeholder 4">
            <a:extLst>
              <a:ext uri="{FF2B5EF4-FFF2-40B4-BE49-F238E27FC236}">
                <a16:creationId xmlns:a16="http://schemas.microsoft.com/office/drawing/2014/main" id="{188C2EF4-5132-1268-7254-2F9288AEAE79}"/>
              </a:ext>
            </a:extLst>
          </p:cNvPr>
          <p:cNvSpPr>
            <a:spLocks noGrp="1"/>
          </p:cNvSpPr>
          <p:nvPr>
            <p:ph type="sldNum" sz="quarter" idx="12"/>
          </p:nvPr>
        </p:nvSpPr>
        <p:spPr/>
        <p:txBody>
          <a:bodyPr/>
          <a:lstStyle/>
          <a:p>
            <a:fld id="{D49B93C7-E54D-4E4B-A9E3-30382B667A0C}" type="slidenum">
              <a:rPr lang="en-KI" smtClean="0"/>
              <a:t>6</a:t>
            </a:fld>
            <a:endParaRPr lang="en-KI"/>
          </a:p>
        </p:txBody>
      </p:sp>
      <p:pic>
        <p:nvPicPr>
          <p:cNvPr id="1028" name="Picture 4" descr="alt=&quot;&quot;">
            <a:extLst>
              <a:ext uri="{FF2B5EF4-FFF2-40B4-BE49-F238E27FC236}">
                <a16:creationId xmlns:a16="http://schemas.microsoft.com/office/drawing/2014/main" id="{FC9FD993-9797-F38F-0A73-A806357E9E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0080" y="740229"/>
            <a:ext cx="4034427" cy="446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745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c 23">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88BFFE-75DE-AD01-AE0D-6753377460D3}"/>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kern="1200" dirty="0">
                <a:solidFill>
                  <a:schemeClr val="tx1"/>
                </a:solidFill>
                <a:latin typeface="+mj-lt"/>
                <a:ea typeface="+mj-ea"/>
                <a:cs typeface="+mj-cs"/>
              </a:rPr>
              <a:t>Maternal Wellbeing</a:t>
            </a:r>
          </a:p>
        </p:txBody>
      </p:sp>
      <p:pic>
        <p:nvPicPr>
          <p:cNvPr id="15" name="Content Placeholder 14" descr="A screenshot of a mobile phone&#10;&#10;Description automatically generated">
            <a:extLst>
              <a:ext uri="{FF2B5EF4-FFF2-40B4-BE49-F238E27FC236}">
                <a16:creationId xmlns:a16="http://schemas.microsoft.com/office/drawing/2014/main" id="{0FA32E01-4787-BF43-5DDB-FF2AF20D833B}"/>
              </a:ext>
            </a:extLst>
          </p:cNvPr>
          <p:cNvPicPr>
            <a:picLocks noChangeAspect="1"/>
          </p:cNvPicPr>
          <p:nvPr/>
        </p:nvPicPr>
        <p:blipFill>
          <a:blip r:embed="rId3"/>
          <a:stretch>
            <a:fillRect/>
          </a:stretch>
        </p:blipFill>
        <p:spPr>
          <a:xfrm>
            <a:off x="2483265" y="1825625"/>
            <a:ext cx="2610485" cy="3867386"/>
          </a:xfrm>
          <a:prstGeom prst="rect">
            <a:avLst/>
          </a:prstGeom>
        </p:spPr>
      </p:pic>
      <p:sp>
        <p:nvSpPr>
          <p:cNvPr id="5" name="Slide Number Placeholder 4">
            <a:extLst>
              <a:ext uri="{FF2B5EF4-FFF2-40B4-BE49-F238E27FC236}">
                <a16:creationId xmlns:a16="http://schemas.microsoft.com/office/drawing/2014/main" id="{CAE4CCD0-D4F2-B145-2A66-D0D6F2253CB1}"/>
              </a:ext>
            </a:extLst>
          </p:cNvPr>
          <p:cNvSpPr>
            <a:spLocks/>
          </p:cNvSpPr>
          <p:nvPr/>
        </p:nvSpPr>
        <p:spPr>
          <a:xfrm>
            <a:off x="8393815" y="5852447"/>
            <a:ext cx="2438104" cy="324516"/>
          </a:xfrm>
          <a:prstGeom prst="rect">
            <a:avLst/>
          </a:prstGeom>
        </p:spPr>
        <p:txBody>
          <a:bodyPr/>
          <a:lstStyle/>
          <a:p>
            <a:pPr defTabSz="804672">
              <a:spcAft>
                <a:spcPts val="600"/>
              </a:spcAft>
            </a:pPr>
            <a:fld id="{D49B93C7-E54D-4E4B-A9E3-30382B667A0C}" type="slidenum">
              <a:rPr lang="en-KI" sz="1584" kern="1200">
                <a:solidFill>
                  <a:schemeClr val="tx1"/>
                </a:solidFill>
                <a:latin typeface="+mn-lt"/>
                <a:ea typeface="+mn-ea"/>
                <a:cs typeface="+mn-cs"/>
              </a:rPr>
              <a:pPr defTabSz="804672">
                <a:spcAft>
                  <a:spcPts val="600"/>
                </a:spcAft>
              </a:pPr>
              <a:t>7</a:t>
            </a:fld>
            <a:endParaRPr lang="en-KI"/>
          </a:p>
        </p:txBody>
      </p:sp>
      <p:sp>
        <p:nvSpPr>
          <p:cNvPr id="11" name="TextBox 10">
            <a:extLst>
              <a:ext uri="{FF2B5EF4-FFF2-40B4-BE49-F238E27FC236}">
                <a16:creationId xmlns:a16="http://schemas.microsoft.com/office/drawing/2014/main" id="{7D9598C3-B011-3087-C5A5-409968464E6A}"/>
              </a:ext>
            </a:extLst>
          </p:cNvPr>
          <p:cNvSpPr txBox="1"/>
          <p:nvPr/>
        </p:nvSpPr>
        <p:spPr>
          <a:xfrm>
            <a:off x="1360080" y="5714297"/>
            <a:ext cx="5418008" cy="336118"/>
          </a:xfrm>
          <a:prstGeom prst="rect">
            <a:avLst/>
          </a:prstGeom>
          <a:noFill/>
        </p:spPr>
        <p:txBody>
          <a:bodyPr wrap="square">
            <a:spAutoFit/>
          </a:bodyPr>
          <a:lstStyle/>
          <a:p>
            <a:pPr defTabSz="804672">
              <a:spcAft>
                <a:spcPts val="600"/>
              </a:spcAft>
            </a:pPr>
            <a:r>
              <a:rPr lang="en-US" sz="1584" kern="1200">
                <a:solidFill>
                  <a:schemeClr val="tx1"/>
                </a:solidFill>
                <a:latin typeface="+mn-lt"/>
                <a:ea typeface="+mn-ea"/>
                <a:cs typeface="+mn-cs"/>
              </a:rPr>
              <a:t>https://</a:t>
            </a:r>
            <a:r>
              <a:rPr lang="en-US" sz="1584" kern="1200" err="1">
                <a:solidFill>
                  <a:schemeClr val="tx1"/>
                </a:solidFill>
                <a:latin typeface="+mn-lt"/>
                <a:ea typeface="+mn-ea"/>
                <a:cs typeface="+mn-cs"/>
              </a:rPr>
              <a:t>images.app.goo.gl</a:t>
            </a:r>
            <a:r>
              <a:rPr lang="en-US" sz="1584" kern="1200">
                <a:solidFill>
                  <a:schemeClr val="tx1"/>
                </a:solidFill>
                <a:latin typeface="+mn-lt"/>
                <a:ea typeface="+mn-ea"/>
                <a:cs typeface="+mn-cs"/>
              </a:rPr>
              <a:t>/K6oHGXyJdXH9LxwCA</a:t>
            </a:r>
            <a:endParaRPr lang="en-US"/>
          </a:p>
        </p:txBody>
      </p:sp>
      <p:sp>
        <p:nvSpPr>
          <p:cNvPr id="17" name="Content Placeholder 16">
            <a:extLst>
              <a:ext uri="{FF2B5EF4-FFF2-40B4-BE49-F238E27FC236}">
                <a16:creationId xmlns:a16="http://schemas.microsoft.com/office/drawing/2014/main" id="{61E554B3-5CC7-C1EE-5569-46CC282A1ABC}"/>
              </a:ext>
            </a:extLst>
          </p:cNvPr>
          <p:cNvSpPr>
            <a:spLocks/>
          </p:cNvSpPr>
          <p:nvPr/>
        </p:nvSpPr>
        <p:spPr>
          <a:xfrm>
            <a:off x="6226612" y="1825625"/>
            <a:ext cx="4605307" cy="3867386"/>
          </a:xfrm>
          <a:prstGeom prst="rect">
            <a:avLst/>
          </a:prstGeom>
        </p:spPr>
        <p:txBody>
          <a:bodyPr>
            <a:normAutofit/>
          </a:bodyPr>
          <a:lstStyle/>
          <a:p>
            <a:pPr defTabSz="804672">
              <a:lnSpc>
                <a:spcPct val="90000"/>
              </a:lnSpc>
              <a:spcAft>
                <a:spcPts val="600"/>
              </a:spcAft>
            </a:pPr>
            <a:r>
              <a:rPr lang="en-AU" sz="1500" kern="1200" dirty="0">
                <a:solidFill>
                  <a:srgbClr val="000000"/>
                </a:solidFill>
                <a:latin typeface="Cambria" panose="02040503050406030204" pitchFamily="18" charset="0"/>
                <a:ea typeface="+mn-ea"/>
                <a:cs typeface="+mn-cs"/>
              </a:rPr>
              <a:t>Pre-Pregnancy - every pregnancy is planned and wanted </a:t>
            </a:r>
          </a:p>
          <a:p>
            <a:pPr defTabSz="804672">
              <a:lnSpc>
                <a:spcPct val="90000"/>
              </a:lnSpc>
              <a:spcAft>
                <a:spcPts val="600"/>
              </a:spcAft>
            </a:pPr>
            <a:r>
              <a:rPr lang="en-AU" sz="1500" kern="1200" dirty="0">
                <a:solidFill>
                  <a:srgbClr val="000000"/>
                </a:solidFill>
                <a:latin typeface="Cambria" panose="02040503050406030204" pitchFamily="18" charset="0"/>
                <a:ea typeface="+mn-ea"/>
                <a:cs typeface="+mn-cs"/>
              </a:rPr>
              <a:t>During Pregnancy &amp; Delivery - WHO recommendations on maternal and newborn care for a positive postnatal experience: strengthening the maternal and newborn care continuum</a:t>
            </a:r>
          </a:p>
          <a:p>
            <a:pPr defTabSz="804672">
              <a:lnSpc>
                <a:spcPct val="90000"/>
              </a:lnSpc>
              <a:spcAft>
                <a:spcPts val="600"/>
              </a:spcAft>
            </a:pPr>
            <a:r>
              <a:rPr lang="en-AU" sz="1500" kern="1200" dirty="0">
                <a:solidFill>
                  <a:srgbClr val="212121"/>
                </a:solidFill>
                <a:highlight>
                  <a:srgbClr val="FFFFFF"/>
                </a:highlight>
                <a:latin typeface="Cambria" panose="02040503050406030204" pitchFamily="18" charset="0"/>
                <a:ea typeface="+mn-ea"/>
                <a:cs typeface="+mn-cs"/>
              </a:rPr>
              <a:t>‘every pregnant woman and newborn receives quality care throughout pregnancy, childbirth and the postnatal period’</a:t>
            </a:r>
          </a:p>
          <a:p>
            <a:pPr>
              <a:lnSpc>
                <a:spcPct val="90000"/>
              </a:lnSpc>
              <a:spcAft>
                <a:spcPts val="600"/>
              </a:spcAft>
            </a:pPr>
            <a:endParaRPr lang="en-US" sz="1500" dirty="0"/>
          </a:p>
        </p:txBody>
      </p:sp>
    </p:spTree>
    <p:extLst>
      <p:ext uri="{BB962C8B-B14F-4D97-AF65-F5344CB8AC3E}">
        <p14:creationId xmlns:p14="http://schemas.microsoft.com/office/powerpoint/2010/main" val="817656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F2805-7A8F-B9C7-96E0-1BCEE5A9272E}"/>
              </a:ext>
            </a:extLst>
          </p:cNvPr>
          <p:cNvSpPr>
            <a:spLocks noGrp="1"/>
          </p:cNvSpPr>
          <p:nvPr>
            <p:ph type="title"/>
          </p:nvPr>
        </p:nvSpPr>
        <p:spPr>
          <a:xfrm>
            <a:off x="751115" y="343353"/>
            <a:ext cx="4299856" cy="1325563"/>
          </a:xfrm>
        </p:spPr>
        <p:txBody>
          <a:bodyPr>
            <a:normAutofit/>
          </a:bodyPr>
          <a:lstStyle/>
          <a:p>
            <a:r>
              <a:rPr lang="en-AU" sz="2400" b="0" i="0" u="none" strike="noStrike">
                <a:effectLst/>
                <a:latin typeface="Cambria" panose="02040503050406030204" pitchFamily="18" charset="0"/>
              </a:rPr>
              <a:t>Schematic representation of the WHO postnatal care model</a:t>
            </a:r>
            <a:endParaRPr lang="en-US" sz="2400" dirty="0"/>
          </a:p>
        </p:txBody>
      </p:sp>
      <p:sp>
        <p:nvSpPr>
          <p:cNvPr id="4" name="Slide Number Placeholder 3">
            <a:extLst>
              <a:ext uri="{FF2B5EF4-FFF2-40B4-BE49-F238E27FC236}">
                <a16:creationId xmlns:a16="http://schemas.microsoft.com/office/drawing/2014/main" id="{18F520E9-5C96-90F0-01FD-A6476E6F310C}"/>
              </a:ext>
            </a:extLst>
          </p:cNvPr>
          <p:cNvSpPr>
            <a:spLocks noGrp="1"/>
          </p:cNvSpPr>
          <p:nvPr>
            <p:ph type="sldNum" sz="quarter" idx="12"/>
          </p:nvPr>
        </p:nvSpPr>
        <p:spPr/>
        <p:txBody>
          <a:bodyPr/>
          <a:lstStyle/>
          <a:p>
            <a:fld id="{D49B93C7-E54D-4E4B-A9E3-30382B667A0C}" type="slidenum">
              <a:rPr lang="en-KI" smtClean="0"/>
              <a:t>8</a:t>
            </a:fld>
            <a:endParaRPr lang="en-KI"/>
          </a:p>
        </p:txBody>
      </p:sp>
      <p:pic>
        <p:nvPicPr>
          <p:cNvPr id="4098" name="Picture 2">
            <a:extLst>
              <a:ext uri="{FF2B5EF4-FFF2-40B4-BE49-F238E27FC236}">
                <a16:creationId xmlns:a16="http://schemas.microsoft.com/office/drawing/2014/main" id="{7C533AD7-2E2E-5577-4667-D3558119974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28644" y="424543"/>
            <a:ext cx="6225155" cy="59318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0E7138D-5C79-79F6-D444-0002EEF4A544}"/>
              </a:ext>
            </a:extLst>
          </p:cNvPr>
          <p:cNvSpPr txBox="1"/>
          <p:nvPr/>
        </p:nvSpPr>
        <p:spPr>
          <a:xfrm>
            <a:off x="587828" y="1668915"/>
            <a:ext cx="4093029" cy="3693319"/>
          </a:xfrm>
          <a:prstGeom prst="rect">
            <a:avLst/>
          </a:prstGeom>
          <a:noFill/>
        </p:spPr>
        <p:txBody>
          <a:bodyPr wrap="square">
            <a:spAutoFit/>
          </a:bodyPr>
          <a:lstStyle/>
          <a:p>
            <a:pPr marL="285750" indent="-285750">
              <a:buFont typeface="Arial" panose="020B0604020202020204" pitchFamily="34" charset="0"/>
              <a:buChar char="•"/>
            </a:pPr>
            <a:r>
              <a:rPr lang="en-US"/>
              <a:t>C</a:t>
            </a:r>
            <a:r>
              <a:rPr lang="en-US" sz="1800"/>
              <a:t>ritical phase for maternal and newborn health</a:t>
            </a:r>
          </a:p>
          <a:p>
            <a:pPr marL="285750" indent="-285750">
              <a:buFont typeface="Arial" panose="020B0604020202020204" pitchFamily="34" charset="0"/>
              <a:buChar char="•"/>
            </a:pPr>
            <a:r>
              <a:rPr lang="en-US"/>
              <a:t>E</a:t>
            </a:r>
            <a:r>
              <a:rPr lang="en-US" sz="1800"/>
              <a:t>ssential for sustainable development and reducing health inequity </a:t>
            </a:r>
          </a:p>
          <a:p>
            <a:pPr marL="285750" indent="-285750">
              <a:buFont typeface="Arial" panose="020B0604020202020204" pitchFamily="34" charset="0"/>
              <a:buChar char="•"/>
            </a:pPr>
            <a:r>
              <a:rPr lang="en-US" sz="1800"/>
              <a:t>'positive postnatal experience,’ </a:t>
            </a:r>
          </a:p>
          <a:p>
            <a:pPr marL="285750" indent="-285750">
              <a:buFont typeface="Arial" panose="020B0604020202020204" pitchFamily="34" charset="0"/>
              <a:buChar char="•"/>
            </a:pPr>
            <a:r>
              <a:rPr lang="en-US"/>
              <a:t>Central</a:t>
            </a:r>
            <a:r>
              <a:rPr lang="en-US" sz="1800"/>
              <a:t> woman-newborn dyad</a:t>
            </a:r>
          </a:p>
          <a:p>
            <a:pPr marL="285750" indent="-285750">
              <a:buFont typeface="Arial" panose="020B0604020202020204" pitchFamily="34" charset="0"/>
              <a:buChar char="•"/>
            </a:pPr>
            <a:r>
              <a:rPr lang="en-US"/>
              <a:t>P</a:t>
            </a:r>
            <a:r>
              <a:rPr lang="en-US" sz="1800"/>
              <a:t>romoting high-quality, individualized care. </a:t>
            </a:r>
          </a:p>
          <a:p>
            <a:endParaRPr lang="en-US" sz="1800"/>
          </a:p>
          <a:p>
            <a:r>
              <a:rPr lang="en-US" sz="1800"/>
              <a:t>Key recommendations:</a:t>
            </a:r>
          </a:p>
          <a:p>
            <a:pPr marL="285750" indent="-285750">
              <a:buFont typeface="Arial" panose="020B0604020202020204" pitchFamily="34" charset="0"/>
              <a:buChar char="•"/>
            </a:pPr>
            <a:r>
              <a:rPr lang="en-US"/>
              <a:t>U</a:t>
            </a:r>
            <a:r>
              <a:rPr lang="en-US" sz="1800"/>
              <a:t>niversal screening for newborn conditions</a:t>
            </a:r>
          </a:p>
          <a:p>
            <a:pPr marL="285750" indent="-285750">
              <a:buFont typeface="Arial" panose="020B0604020202020204" pitchFamily="34" charset="0"/>
              <a:buChar char="•"/>
            </a:pPr>
            <a:r>
              <a:rPr lang="en-US"/>
              <a:t>M</a:t>
            </a:r>
            <a:r>
              <a:rPr lang="en-US" sz="1800"/>
              <a:t>aternal mental health</a:t>
            </a:r>
            <a:endParaRPr lang="en-US" sz="1800" dirty="0"/>
          </a:p>
        </p:txBody>
      </p:sp>
      <p:sp>
        <p:nvSpPr>
          <p:cNvPr id="8" name="TextBox 7">
            <a:extLst>
              <a:ext uri="{FF2B5EF4-FFF2-40B4-BE49-F238E27FC236}">
                <a16:creationId xmlns:a16="http://schemas.microsoft.com/office/drawing/2014/main" id="{84D6E2B9-03B2-B4A8-AA15-1FBE922B8FA6}"/>
              </a:ext>
            </a:extLst>
          </p:cNvPr>
          <p:cNvSpPr txBox="1"/>
          <p:nvPr/>
        </p:nvSpPr>
        <p:spPr>
          <a:xfrm rot="10800000" flipV="1">
            <a:off x="587826" y="5809502"/>
            <a:ext cx="4833260" cy="307777"/>
          </a:xfrm>
          <a:prstGeom prst="rect">
            <a:avLst/>
          </a:prstGeom>
          <a:noFill/>
        </p:spPr>
        <p:txBody>
          <a:bodyPr wrap="square">
            <a:spAutoFit/>
          </a:bodyPr>
          <a:lstStyle/>
          <a:p>
            <a:r>
              <a:rPr lang="en-US" sz="1400">
                <a:hlinkClick r:id="rId4"/>
              </a:rPr>
              <a:t>https://www.ncbi.nlm.nih.gov/pmc/articles/PMC9887708/</a:t>
            </a:r>
            <a:r>
              <a:rPr lang="en-US" sz="1400"/>
              <a:t> </a:t>
            </a:r>
            <a:endParaRPr lang="en-US" sz="1400" dirty="0"/>
          </a:p>
        </p:txBody>
      </p:sp>
    </p:spTree>
    <p:extLst>
      <p:ext uri="{BB962C8B-B14F-4D97-AF65-F5344CB8AC3E}">
        <p14:creationId xmlns:p14="http://schemas.microsoft.com/office/powerpoint/2010/main" val="18292505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2172</TotalTime>
  <Words>2836</Words>
  <Application>Microsoft Macintosh PowerPoint</Application>
  <PresentationFormat>Widescreen</PresentationFormat>
  <Paragraphs>234</Paragraphs>
  <Slides>18</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Aptos</vt:lpstr>
      <vt:lpstr>Arial</vt:lpstr>
      <vt:lpstr>Calibri</vt:lpstr>
      <vt:lpstr>Calibri Light</vt:lpstr>
      <vt:lpstr>Cambria</vt:lpstr>
      <vt:lpstr>FuturaBT</vt:lpstr>
      <vt:lpstr>Google Sans</vt:lpstr>
      <vt:lpstr>Lato</vt:lpstr>
      <vt:lpstr>Noto Sans</vt:lpstr>
      <vt:lpstr>Open Sans</vt:lpstr>
      <vt:lpstr>Raleway</vt:lpstr>
      <vt:lpstr>Office Theme</vt:lpstr>
      <vt:lpstr>Session3:#MenoPause Connect  Women's Health  Research, Maternal Health, PCOS, Hormonal Imbalance Futuristic Medicine for Vitality and Performance</vt:lpstr>
      <vt:lpstr>The Pacific Society for Reproductive Health(PSRH)</vt:lpstr>
      <vt:lpstr>Women are the weavers of the social fabric, creating a tapestry of strength, compassion and resilience that holds communities together and drives progress  The empowerment of women is not a just a goal, but a crucial step in shaping society where justice, equality and prosperity flourish for all</vt:lpstr>
      <vt:lpstr>Sexual reproductive health and rights in the Pacific:  a changing climate, a resilient Pacific people</vt:lpstr>
      <vt:lpstr>Women’s Health, Research, Empowerment</vt:lpstr>
      <vt:lpstr> </vt:lpstr>
      <vt:lpstr>Women’s Health Empowerment</vt:lpstr>
      <vt:lpstr>Maternal Wellbeing</vt:lpstr>
      <vt:lpstr>Schematic representation of the WHO postnatal care model</vt:lpstr>
      <vt:lpstr>The three delays model – Pregnancy related Mortality</vt:lpstr>
      <vt:lpstr>Maternal Wellbeing – Tech Support</vt:lpstr>
      <vt:lpstr>Reproductive Health</vt:lpstr>
      <vt:lpstr>Polycystic Ovarian Syndrome</vt:lpstr>
      <vt:lpstr>Menopause</vt:lpstr>
      <vt:lpstr>Futuristic Medicine (current &amp; emerging)</vt:lpstr>
      <vt:lpstr>In summary…</vt:lpstr>
      <vt:lpstr>Remember…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PSRH</dc:title>
  <dc:creator>Robert Mitchell</dc:creator>
  <cp:lastModifiedBy>Amanda Noovao Hill</cp:lastModifiedBy>
  <cp:revision>88</cp:revision>
  <dcterms:created xsi:type="dcterms:W3CDTF">2024-02-03T07:51:11Z</dcterms:created>
  <dcterms:modified xsi:type="dcterms:W3CDTF">2024-07-31T01:00:44Z</dcterms:modified>
</cp:coreProperties>
</file>